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6" r:id="rId5"/>
    <p:sldMasterId id="2147483683" r:id="rId6"/>
    <p:sldMasterId id="2147483669" r:id="rId7"/>
  </p:sldMasterIdLst>
  <p:notesMasterIdLst>
    <p:notesMasterId r:id="rId37"/>
  </p:notesMasterIdLst>
  <p:handoutMasterIdLst>
    <p:handoutMasterId r:id="rId38"/>
  </p:handoutMasterIdLst>
  <p:sldIdLst>
    <p:sldId id="281" r:id="rId8"/>
    <p:sldId id="284" r:id="rId9"/>
    <p:sldId id="261" r:id="rId10"/>
    <p:sldId id="293" r:id="rId11"/>
    <p:sldId id="308" r:id="rId12"/>
    <p:sldId id="294" r:id="rId13"/>
    <p:sldId id="309" r:id="rId14"/>
    <p:sldId id="295" r:id="rId15"/>
    <p:sldId id="296" r:id="rId16"/>
    <p:sldId id="302" r:id="rId17"/>
    <p:sldId id="307" r:id="rId18"/>
    <p:sldId id="297" r:id="rId19"/>
    <p:sldId id="303" r:id="rId20"/>
    <p:sldId id="298" r:id="rId21"/>
    <p:sldId id="304" r:id="rId22"/>
    <p:sldId id="305" r:id="rId23"/>
    <p:sldId id="310" r:id="rId24"/>
    <p:sldId id="299" r:id="rId25"/>
    <p:sldId id="301" r:id="rId26"/>
    <p:sldId id="278" r:id="rId27"/>
    <p:sldId id="280" r:id="rId28"/>
    <p:sldId id="273" r:id="rId29"/>
    <p:sldId id="279" r:id="rId30"/>
    <p:sldId id="265" r:id="rId31"/>
    <p:sldId id="277" r:id="rId32"/>
    <p:sldId id="268" r:id="rId33"/>
    <p:sldId id="266" r:id="rId34"/>
    <p:sldId id="292"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71808" autoAdjust="0"/>
  </p:normalViewPr>
  <p:slideViewPr>
    <p:cSldViewPr snapToGrid="0">
      <p:cViewPr varScale="1">
        <p:scale>
          <a:sx n="61" d="100"/>
          <a:sy n="61" d="100"/>
        </p:scale>
        <p:origin x="552" y="48"/>
      </p:cViewPr>
      <p:guideLst/>
    </p:cSldViewPr>
  </p:slideViewPr>
  <p:outlineViewPr>
    <p:cViewPr>
      <p:scale>
        <a:sx n="33" d="100"/>
        <a:sy n="33" d="100"/>
      </p:scale>
      <p:origin x="0" y="-115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Sameeha and today I’ll be presenting the network design I created for Redco Developments. This includes the new Galle branch setup and the restructuring of the Kandy head office to meet all the company’s tech needs</a:t>
            </a:r>
          </a:p>
        </p:txBody>
      </p:sp>
      <p:sp>
        <p:nvSpPr>
          <p:cNvPr id="4" name="Slide Number Placeholder 3"/>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1372995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Redco network was built and configured using Cisco Packet Tracer.</a:t>
            </a:r>
          </a:p>
          <a:p>
            <a:r>
              <a:rPr lang="en-US" dirty="0"/>
              <a:t>VLANs, DHCP, inter-VLAN routing, and RIP were implemented and tested.</a:t>
            </a:r>
          </a:p>
          <a:p>
            <a:r>
              <a:rPr lang="en-US" dirty="0"/>
              <a:t>All devices were assigned IPs correctly and could communicate across branches.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31583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150934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29326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135165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network design, let me briefly introduce the company. Redco Developments is a leading mobile app development company based in Sri Lanka, with its head office located in Kandy, and a new branch in Galle as well. The company focuses on creating high-quality mobile applications for top-tier clients.</a:t>
            </a:r>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100000"/>
              </a:lnSpc>
              <a:spcBef>
                <a:spcPct val="0"/>
              </a:spcBef>
              <a:spcAft>
                <a:spcPct val="0"/>
              </a:spcAft>
              <a:buClrTx/>
              <a:buNone/>
            </a:pPr>
            <a:r>
              <a:rPr lang="en-US" altLang="en-US" sz="1400" b="1" dirty="0">
                <a:latin typeface="Times New Roman" panose="02020603050405020304" pitchFamily="18" charset="0"/>
                <a:cs typeface="Times New Roman" panose="02020603050405020304" pitchFamily="18" charset="0"/>
              </a:rPr>
              <a:t>LAN- </a:t>
            </a:r>
            <a:r>
              <a:rPr lang="en-US" dirty="0"/>
              <a:t>A local area network or LAN is a network that connects devices in a smaller geographical area for example, school and offices.</a:t>
            </a:r>
          </a:p>
          <a:p>
            <a:pPr marL="0" indent="0" eaLnBrk="0" fontAlgn="base" hangingPunct="0">
              <a:lnSpc>
                <a:spcPct val="100000"/>
              </a:lnSpc>
              <a:spcBef>
                <a:spcPct val="0"/>
              </a:spcBef>
              <a:spcAft>
                <a:spcPct val="0"/>
              </a:spcAft>
              <a:buClrTx/>
              <a:buNone/>
            </a:pPr>
            <a:r>
              <a:rPr lang="en-US" altLang="en-US" sz="1400" b="1" dirty="0">
                <a:latin typeface="Times New Roman" panose="02020603050405020304" pitchFamily="18" charset="0"/>
                <a:cs typeface="Times New Roman" panose="02020603050405020304" pitchFamily="18" charset="0"/>
              </a:rPr>
              <a:t>MAN- </a:t>
            </a:r>
            <a:r>
              <a:rPr lang="en-US" dirty="0"/>
              <a:t>A Metropolitan Area Network (MAN) is a computer network that connects several LANs in a single city or city-sized campus.</a:t>
            </a:r>
          </a:p>
          <a:p>
            <a:pPr marL="0" indent="0" eaLnBrk="0" fontAlgn="base" hangingPunct="0">
              <a:lnSpc>
                <a:spcPct val="100000"/>
              </a:lnSpc>
              <a:spcBef>
                <a:spcPct val="0"/>
              </a:spcBef>
              <a:spcAft>
                <a:spcPct val="0"/>
              </a:spcAft>
              <a:buClrTx/>
              <a:buNone/>
            </a:pPr>
            <a:r>
              <a:rPr lang="en-US" b="1" dirty="0"/>
              <a:t>WAN- </a:t>
            </a:r>
            <a:r>
              <a:rPr lang="en-US" dirty="0"/>
              <a:t>A WAN is a network that connects computers and devices in a large geographical area like different countries around the world. An example of the biggest WAN is the Internet.</a:t>
            </a:r>
          </a:p>
          <a:p>
            <a:pPr marL="0" indent="0" eaLnBrk="0" fontAlgn="base" hangingPunct="0">
              <a:lnSpc>
                <a:spcPct val="100000"/>
              </a:lnSpc>
              <a:spcBef>
                <a:spcPct val="0"/>
              </a:spcBef>
              <a:spcAft>
                <a:spcPct val="0"/>
              </a:spcAft>
              <a:buClrTx/>
              <a:buNone/>
            </a:pPr>
            <a:r>
              <a:rPr lang="en-US" b="1" dirty="0"/>
              <a:t>PAN- </a:t>
            </a:r>
            <a:r>
              <a:rPr lang="en-US" dirty="0"/>
              <a:t>A PAN is a small network that connects devices over a short distance for example, connecting smartphone to their laptop via Bluetooth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130008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577951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selected specific devices to ensure Redco’s network would be secure, scalable, and easy to manage.</a:t>
            </a:r>
          </a:p>
          <a:p>
            <a:r>
              <a:rPr lang="en-US" b="1" dirty="0"/>
              <a:t>Routers</a:t>
            </a:r>
            <a:r>
              <a:rPr lang="en-US" dirty="0"/>
              <a:t> are used to connect both branches and also help with inter-VLAN communication across sites.</a:t>
            </a:r>
          </a:p>
          <a:p>
            <a:r>
              <a:rPr lang="en-US" b="1" dirty="0"/>
              <a:t>Layer 3 switches</a:t>
            </a:r>
            <a:r>
              <a:rPr lang="en-US" dirty="0"/>
              <a:t> on each floor manage internal routing and VLAN separation between departments like HR, Developers, and Admin.</a:t>
            </a:r>
          </a:p>
          <a:p>
            <a:r>
              <a:rPr lang="en-US" dirty="0"/>
              <a:t>In customer areas and boardrooms, I installed </a:t>
            </a:r>
            <a:r>
              <a:rPr lang="en-US" b="1" dirty="0"/>
              <a:t>Access Points</a:t>
            </a:r>
            <a:r>
              <a:rPr lang="en-US" dirty="0"/>
              <a:t> for wireless connectivity, secured with WPA2 or WPA3 protocols.</a:t>
            </a:r>
          </a:p>
          <a:p>
            <a:r>
              <a:rPr lang="en-US" dirty="0"/>
              <a:t>The </a:t>
            </a:r>
            <a:r>
              <a:rPr lang="en-US" b="1" dirty="0"/>
              <a:t>servers</a:t>
            </a:r>
            <a:r>
              <a:rPr lang="en-US" dirty="0"/>
              <a:t> host key services like DHCP, DNS, ERP software, and IP camera storage. Each of these servers uses a static IP from the 200.100.50.0/24 range for reliable access.</a:t>
            </a:r>
          </a:p>
          <a:p>
            <a:r>
              <a:rPr lang="en-US" dirty="0"/>
              <a:t>To design and test everything, I used </a:t>
            </a:r>
            <a:r>
              <a:rPr lang="en-US" b="1" dirty="0"/>
              <a:t>Cisco Packet Tracer</a:t>
            </a:r>
            <a:r>
              <a:rPr lang="en-US" dirty="0"/>
              <a:t>, which allowed me to build the full network, configure devices, and simulate connectivity.</a:t>
            </a:r>
          </a:p>
          <a:p>
            <a:r>
              <a:rPr lang="en-US" dirty="0"/>
              <a:t>The servers are running </a:t>
            </a:r>
            <a:r>
              <a:rPr lang="en-US" b="1" dirty="0"/>
              <a:t>Windows Server</a:t>
            </a:r>
            <a:r>
              <a:rPr lang="en-US" dirty="0"/>
              <a:t>, which supports the necessary services while offering centralized control and strong security features.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99627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full IP addressing and VLAN design used in Redco’s network.</a:t>
            </a:r>
          </a:p>
          <a:p>
            <a:r>
              <a:rPr lang="en-US" dirty="0"/>
              <a:t>Each department, like HR, Admin, Developers, and IT, is assigned a unique VLAN ID. These VLANs are consistent across both the Kandy and Galle offices.</a:t>
            </a:r>
          </a:p>
          <a:p>
            <a:r>
              <a:rPr lang="en-US" dirty="0"/>
              <a:t>I’ve allocated </a:t>
            </a:r>
            <a:r>
              <a:rPr lang="en-US" b="1" dirty="0"/>
              <a:t>200.100.10.0/24</a:t>
            </a:r>
            <a:r>
              <a:rPr lang="en-US" dirty="0"/>
              <a:t> for Kandy and </a:t>
            </a:r>
            <a:r>
              <a:rPr lang="en-US" b="1" dirty="0"/>
              <a:t>200.100.20.0/24</a:t>
            </a:r>
            <a:r>
              <a:rPr lang="en-US" dirty="0"/>
              <a:t> for Galle. Within each, I further divided the subnets by department using /26 blocks to avoid overlap.</a:t>
            </a:r>
          </a:p>
          <a:p>
            <a:r>
              <a:rPr lang="en-US" dirty="0"/>
              <a:t>All end-user devices receive their IPs dynamically via a DHCP server to simplify device configuration.</a:t>
            </a:r>
          </a:p>
          <a:p>
            <a:r>
              <a:rPr lang="en-US" dirty="0"/>
              <a:t>Meanwhile, core servers use static IPs in the </a:t>
            </a:r>
            <a:r>
              <a:rPr lang="en-US" b="1" dirty="0"/>
              <a:t>200.100.50.0/24</a:t>
            </a:r>
            <a:r>
              <a:rPr lang="en-US" dirty="0"/>
              <a:t> range to ensure reliability and fixed access points for services like DHCP, DNS, ERP, and IP camera storage.</a:t>
            </a:r>
          </a:p>
          <a:p>
            <a:r>
              <a:rPr lang="en-US" dirty="0"/>
              <a:t>This structure keeps the network efficient, secure, and scalable as Redco continues to grow.</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370326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Redco’s network design uses VLANs to separate departments for better security, traffic control, and easier management.</a:t>
            </a:r>
          </a:p>
          <a:p>
            <a:r>
              <a:rPr lang="en-US" dirty="0"/>
              <a:t>Each department across both branches — such as HR, Admin, Developers, and IT — is assigned its own VLAN ID. For example, VLAN 10 is used for HR and VLAN 20 for Admin.</a:t>
            </a:r>
          </a:p>
          <a:p>
            <a:r>
              <a:rPr lang="en-US" dirty="0"/>
              <a:t>The Kandy branch uses the </a:t>
            </a:r>
            <a:r>
              <a:rPr lang="en-US" b="1" dirty="0"/>
              <a:t>200.100.10.0/24</a:t>
            </a:r>
            <a:r>
              <a:rPr lang="en-US" dirty="0"/>
              <a:t> IP range, while the Galle branch uses </a:t>
            </a:r>
            <a:r>
              <a:rPr lang="en-US" b="1" dirty="0"/>
              <a:t>200.100.20.0/24</a:t>
            </a:r>
            <a:r>
              <a:rPr lang="en-US" dirty="0"/>
              <a:t>. Each subnet is large enough to support all devices in that branch.</a:t>
            </a:r>
          </a:p>
          <a:p>
            <a:r>
              <a:rPr lang="en-US" dirty="0"/>
              <a:t>IP addresses are automatically assigned using </a:t>
            </a:r>
            <a:r>
              <a:rPr lang="en-US" b="1" dirty="0"/>
              <a:t>DHCP</a:t>
            </a:r>
            <a:r>
              <a:rPr lang="en-US" dirty="0"/>
              <a:t>, which simplifies network management. However, all critical servers — like ERP, DHCP, and DNS — are assigned static IPs in the </a:t>
            </a:r>
            <a:r>
              <a:rPr lang="en-US" b="1" dirty="0"/>
              <a:t>200.100.50.0/24</a:t>
            </a:r>
            <a:r>
              <a:rPr lang="en-US" dirty="0"/>
              <a:t> subnet.</a:t>
            </a:r>
          </a:p>
          <a:p>
            <a:r>
              <a:rPr lang="en-US" dirty="0"/>
              <a:t>This structure ensures consistency, scalability, and smooth communication across all departments and services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91719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796226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838200" y="6311900"/>
            <a:ext cx="2743200" cy="365125"/>
          </a:xfrm>
          <a:prstGeom prst="rect">
            <a:avLst/>
          </a:prstGeo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GB"/>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GB"/>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838200" y="6311900"/>
            <a:ext cx="2743200" cy="365125"/>
          </a:xfrm>
          <a:prstGeom prst="rect">
            <a:avLst/>
          </a:prstGeo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838200" y="6311900"/>
            <a:ext cx="2743200" cy="365125"/>
          </a:xfrm>
          <a:prstGeom prst="rect">
            <a:avLst/>
          </a:prstGeo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838200" y="6311900"/>
            <a:ext cx="2743200" cy="365125"/>
          </a:xfrm>
          <a:prstGeom prst="rect">
            <a:avLst/>
          </a:prstGeo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04D2-B30E-DEA1-E517-D740CB1C9E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8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A3E4-C1C5-94F8-E6F6-C96289BDE86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65DF893-33B8-B2EE-6906-15774D9941E1}"/>
              </a:ext>
            </a:extLst>
          </p:cNvPr>
          <p:cNvSpPr>
            <a:spLocks noGrp="1"/>
          </p:cNvSpPr>
          <p:nvPr>
            <p:ph type="sldNum" sz="quarter" idx="10"/>
          </p:nvPr>
        </p:nvSpPr>
        <p:spPr>
          <a:xfrm>
            <a:off x="8610600" y="6356350"/>
            <a:ext cx="2743200" cy="365125"/>
          </a:xfrm>
          <a:prstGeom prst="rect">
            <a:avLst/>
          </a:prstGeom>
        </p:spPr>
        <p:txBody>
          <a:bodyPr/>
          <a:lstStyle/>
          <a:p>
            <a:fld id="{BCEA713D-BB87-4728-B136-2F1DC731156C}" type="slidenum">
              <a:rPr lang="en-US" smtClean="0"/>
              <a:t>‹#›</a:t>
            </a:fld>
            <a:endParaRPr lang="en-US"/>
          </a:p>
        </p:txBody>
      </p:sp>
    </p:spTree>
    <p:extLst>
      <p:ext uri="{BB962C8B-B14F-4D97-AF65-F5344CB8AC3E}">
        <p14:creationId xmlns:p14="http://schemas.microsoft.com/office/powerpoint/2010/main" val="2894989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E440-1ED4-CC58-549D-CDE71999F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33703-81FC-B4B8-7C32-E14ACBC0B4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8A881A-7796-5A20-EA5C-DADAC6F1508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C90954-AA26-E36A-5704-423F414AF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CE699-02E6-55E2-A2AD-DC1C3C5AE07C}"/>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859668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DD5D-D80D-1ADE-E669-8F3C442C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CA3ABE-CF48-2B9F-2A05-236656BA8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31286-3108-8849-9C62-F1ED8231C3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DF5014-D93F-5851-58F4-081F61305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F27A-4877-CF6D-ED20-47A209CF668A}"/>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4270328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9658-9404-3891-9883-A0CD80BC61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658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FFF9-C7C2-101B-12EC-9843E4541A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E2174A-9E19-5F51-D7C5-BD65772D5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DD8D7-26AD-2F73-3E37-874A541B5A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133A99B-46FC-A2D2-0D10-FC4E5FF15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329A9-CC25-3B5F-3F26-3FDAE53D9B65}"/>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2852218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16DA-43C8-3E6A-51EA-551E33EA8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CA2897-43E0-A518-1800-691BA3F038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903CDA-FC70-3BAC-7A31-2C3C271B4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4DADC0-2DA3-A5DA-8C18-A2502E12FD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3AD9E18-3312-9214-AC4A-8DBD72944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AB877-4661-E6E1-FC75-9B190AD2B53B}"/>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2973008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D366-0655-4F9C-30C1-535FEAE701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55ED62-3346-E341-18B6-4FCC34898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981B2-56A4-DEA2-7631-EBB5206889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8EF515-2BC3-0632-D8F9-474848F82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B9FDFA-30C4-6292-EFB4-CBEFC8551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276FA1-EA15-9CDF-0C2F-8ED6FEE8E3B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1EB1C49-16F9-A047-90B9-25924443B3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ED7194-7F83-A118-A68D-138036CB0BEE}"/>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384347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35D5B-EE62-DEC7-15D9-6A6C845D3B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EA77E8-E5A8-4BB2-2061-1E70C453996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07AD767-2CF5-BB6E-410D-46FDAD3CC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F9F67F-7E8C-4165-AF4E-83A0BBBA2EF1}"/>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4063358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50ADC-4829-D588-6D1B-4A97C9ACA18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C69F20F-A983-978A-F071-445ADCE17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E8B7CA-A642-4164-A7E9-3CD60F5EE31C}"/>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4279248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430E-5F8A-E5D6-DA2A-596AD3FD5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2497DC-8F87-D44A-52E3-D7D61D934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C1E955-2D22-F664-772E-355501BBD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502F-1C80-C4D6-DD6F-C8D60DCA37E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2934E4E-A3E0-BDC6-4CF3-F5F4318F5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2F911-4BE3-124B-3523-953D8698F4FF}"/>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111276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BAA5-2334-2312-8E32-3BEE3E59F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E2CB44-358A-7872-B7F1-C0AF2CFE2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B50DA6-9A66-74B7-D6CA-0FA5D2DE3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5911A9-BE17-4EFA-D28D-96EF2388EE5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EE1D13E-E74A-DA8D-D58E-B0B56F899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F71AA-6CED-1C85-8BCA-2AF2F2F6A20E}"/>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1410318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01BB-CD33-4AEF-E618-09815B26E0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7E4A-0704-A29A-FB34-6A741C8A02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5BF59-35CA-641E-FC71-247E6345D33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B74AD8-BF0B-BB80-9A73-87051AD26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09A40-DA41-5073-3005-08AA22133E57}"/>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1998794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8FE6D0-E87B-101F-0316-C3CA27CA0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619681-A676-9E5A-4946-D47223356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BB62F-ACE8-1E9B-C95C-F88A0D3A4A7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A7009E-E622-B220-B8F7-741145191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EA228-4CD4-C006-DE06-97CB3B9B644E}"/>
              </a:ext>
            </a:extLst>
          </p:cNvPr>
          <p:cNvSpPr>
            <a:spLocks noGrp="1"/>
          </p:cNvSpPr>
          <p:nvPr>
            <p:ph type="sldNum" sz="quarter" idx="12"/>
          </p:nvPr>
        </p:nvSpPr>
        <p:spPr/>
        <p:txBody>
          <a:bodyPr/>
          <a:lstStyle/>
          <a:p>
            <a:fld id="{FFBA0F09-0272-470A-BCF6-7812B9F7D2BA}" type="slidenum">
              <a:rPr lang="en-US" smtClean="0"/>
              <a:t>‹#›</a:t>
            </a:fld>
            <a:endParaRPr lang="en-US"/>
          </a:p>
        </p:txBody>
      </p:sp>
    </p:spTree>
    <p:extLst>
      <p:ext uri="{BB962C8B-B14F-4D97-AF65-F5344CB8AC3E}">
        <p14:creationId xmlns:p14="http://schemas.microsoft.com/office/powerpoint/2010/main" val="715617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8FB1-BA33-5EBF-AFAA-B5ACAD87B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B31D3A-ADF8-221D-3C74-9C86B44E7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0772E-94EF-C67D-D688-F7BD9A06E62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42B33E-9206-828C-25A2-CDEED8377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C2551-7D09-900A-FEAA-225138ABB671}"/>
              </a:ext>
            </a:extLst>
          </p:cNvPr>
          <p:cNvSpPr>
            <a:spLocks noGrp="1"/>
          </p:cNvSpPr>
          <p:nvPr>
            <p:ph type="sldNum" sz="quarter" idx="12"/>
          </p:nvPr>
        </p:nvSpPr>
        <p:spPr/>
        <p:txBody>
          <a:bodyPr/>
          <a:lstStyle/>
          <a:p>
            <a:fld id="{3796F066-BFE1-4C7F-82D1-3F7E01AFD0DB}" type="slidenum">
              <a:rPr lang="en-US" smtClean="0"/>
              <a:t>‹#›</a:t>
            </a:fld>
            <a:endParaRPr lang="en-US"/>
          </a:p>
        </p:txBody>
      </p:sp>
    </p:spTree>
    <p:extLst>
      <p:ext uri="{BB962C8B-B14F-4D97-AF65-F5344CB8AC3E}">
        <p14:creationId xmlns:p14="http://schemas.microsoft.com/office/powerpoint/2010/main" val="46470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632E-7CB0-9176-E447-2F7D1C232F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6B0DF-18A6-C6A1-CA40-3A63BA1019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6F172-3DDC-4EAC-828A-3AC5C099A56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98C48F-6895-A364-5B51-989684803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58F1A-0DB7-4277-87A3-ADA453C23D6C}"/>
              </a:ext>
            </a:extLst>
          </p:cNvPr>
          <p:cNvSpPr>
            <a:spLocks noGrp="1"/>
          </p:cNvSpPr>
          <p:nvPr>
            <p:ph type="sldNum" sz="quarter" idx="12"/>
          </p:nvPr>
        </p:nvSpPr>
        <p:spPr/>
        <p:txBody>
          <a:bodyPr/>
          <a:lstStyle/>
          <a:p>
            <a:fld id="{3796F066-BFE1-4C7F-82D1-3F7E01AFD0DB}" type="slidenum">
              <a:rPr lang="en-US" smtClean="0"/>
              <a:t>‹#›</a:t>
            </a:fld>
            <a:endParaRPr lang="en-US"/>
          </a:p>
        </p:txBody>
      </p:sp>
    </p:spTree>
    <p:extLst>
      <p:ext uri="{BB962C8B-B14F-4D97-AF65-F5344CB8AC3E}">
        <p14:creationId xmlns:p14="http://schemas.microsoft.com/office/powerpoint/2010/main" val="391340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00EF-6FAF-4C6E-4D2A-B2515BCBDF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991277-1909-46E2-891E-C9F98B502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DC0606-FAA2-F8A4-FDF7-F77E4EF2A5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F74B53-0100-CAE3-2543-F14A2198B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96EAD-53CC-38BB-0CEE-6E50DEE5CBA1}"/>
              </a:ext>
            </a:extLst>
          </p:cNvPr>
          <p:cNvSpPr>
            <a:spLocks noGrp="1"/>
          </p:cNvSpPr>
          <p:nvPr>
            <p:ph type="sldNum" sz="quarter" idx="12"/>
          </p:nvPr>
        </p:nvSpPr>
        <p:spPr/>
        <p:txBody>
          <a:bodyPr/>
          <a:lstStyle/>
          <a:p>
            <a:fld id="{3796F066-BFE1-4C7F-82D1-3F7E01AFD0DB}" type="slidenum">
              <a:rPr lang="en-US" smtClean="0"/>
              <a:t>‹#›</a:t>
            </a:fld>
            <a:endParaRPr lang="en-US"/>
          </a:p>
        </p:txBody>
      </p:sp>
    </p:spTree>
    <p:extLst>
      <p:ext uri="{BB962C8B-B14F-4D97-AF65-F5344CB8AC3E}">
        <p14:creationId xmlns:p14="http://schemas.microsoft.com/office/powerpoint/2010/main" val="493347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C19C-64A2-B6C1-78B0-BD0C1D8C4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A954E-06C7-FD41-203E-F1D4E7232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4BFAEF-CFFF-DAE9-C236-FE91486F0E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DD0F0C-0BC1-EEA7-5CEF-B003686C5A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8D8BF01-95F6-FC2D-915B-BBDFC4AA324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460654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05DA-2753-364D-165B-2B1ECBC6B4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3C698-F129-2119-B9DA-16EBFE8936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4F7343-0615-7733-23C5-8A8F784866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CD117-6BFB-C381-F002-481CADAB3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3B3E40-B4C2-E5DE-337B-33F0221EC2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80577F-A099-B428-A012-5346DD690E6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513E861-642C-5FD3-63B7-1A5AE26A82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31671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C413-4836-AAB0-70E9-14603CBE4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ED94CB-EF7E-99CA-03EA-5D648E85258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84B9122-07D9-1CB8-6F78-3323821B0F3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5728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640D4-7ACC-13EA-3B04-5ACD53325A9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FBA63EE-88CC-10C2-FEE2-BB6A0995B86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109411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7F1B-B26B-9835-E267-14711F4B6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4B1130-0301-0834-1590-450778E0F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AA456-82CF-2576-9581-0C75A7592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9352D-E4D7-DEF7-223C-F9A47E053D7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083F4C1-FFF3-CE28-7FBE-07E03B1E5D3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3786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A8A4-3B13-E435-DCDE-256A63C15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C52B2-8295-379A-9BE9-448C7ED14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BEFA51-C68A-D4D2-6BC7-A7DEDD691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EE09A-81E7-24E5-565D-BA2AD118961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88030F3-6E60-A81A-A187-61A5E688742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447732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DE12-B733-C915-5685-09281CC71C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7B03E7-4C72-06E0-8CCF-900D32FC80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49767-E18F-A6A0-2DF5-9311B64201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028F64-3BC0-157C-9B63-2D1D9A9E9AA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592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EEB77-7ADB-EEE3-6631-230D8B780C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9375A0-6634-2247-3D86-8233F5F99A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704BC-B3BB-A3E1-BE87-77FB1DCEF4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098501-2E17-4E53-1E32-248D15683F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0204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C4F4-2E0B-2BCB-4705-CE8EACEC20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774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09F2-9BEA-E1F2-AA89-022C6B2E0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410080-BDC6-93B4-7012-4FB9053D4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314A52-E3BA-34DF-AFE5-5BE775026F5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748AA1A-7414-4995-8B50-C556A7A4205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29748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565A-ED9F-9BE5-9CAE-3DB50AF76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3721F-E96C-776E-6C94-3CE0AEA86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6D6B8-1EA9-BE67-C811-264FD01CF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DCE4FC0-09FD-BA0F-13AE-5C152E3575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4106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3AE4-C705-1C54-C2FA-2FECDE569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D04B4E-4EF5-F69F-39BB-86188D6AD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95697-A148-BA26-96E8-DD2236EEEB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EBA458-070E-7590-05E0-0C9569F7812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45738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EA5-FBE4-7F76-74AB-0F025728D1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2B76C-9230-78C5-8A65-77580E92D5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42445B-8CE7-505D-0E94-8B784BA7A9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61D3B-CFC8-2895-5F8D-6826586233B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E442247-6995-575B-72B0-A340B9E9E1D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98986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BAC5-E1C9-681C-D6B6-AA96E5D8D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733F3B-C426-F98D-6A39-E9BF957189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92568-63F5-5310-BE10-7EB4ED9EFE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8826F6-71F4-C94D-5413-25162FD8E1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F85391-AB3C-6BDA-3C2A-AC3C5FB9B3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8BFBB3-4EE2-8818-E706-8C45E576159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5E40E1D-44E4-B2F1-44ED-6B9907B3C9F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96874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330C-CCC7-85F4-4D86-7F2084D8E6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1B4338-9C24-0FE8-7B59-0B1FCFE383B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63A0532-90AF-20B1-A95D-2DD3B07C51F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702862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9D2C2-EAC5-3EF7-12BE-1886E5E5DDD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B105914-484C-8764-B31D-F42979FC580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7524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F6C2-479B-A392-7140-120C9E978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CED8DC-D9C1-A54D-1409-F50F6AEB2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3558D7-119B-066E-922D-501D09313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FB4072-2AD0-F0BC-4F1A-134D4F310DE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16D74DF-A03F-EF4D-D0B5-2DF65F5E95C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38063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89BC-7DBC-C18B-3CA0-0DB62F4FA3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F9C867-ACE3-DA6C-7EBC-7062F88E9D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BA8930-0875-7243-0DDD-C8C574C51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211F8-92C7-D0B2-E887-1155BF55B36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B963A18-D77B-75DB-21BC-EE4602CB6DE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402579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2E47-3B92-13F8-279D-B52E3F751A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647F1-77FF-C833-EA60-24AFBB7941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808F9-C250-B1B7-2540-BE62768AE7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F43ED7-EC62-E3A0-5D2C-E88CC5216F3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38197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C1F2-B3B0-A8B3-3241-9BD90BC0C8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2463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61652E-6D7E-86CA-D286-16FD3F1A95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580973-DD42-C618-FCA3-44A0C3680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25CEC-458F-655B-A9C8-B0605E1EC7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9EC870-2D21-01F7-AE92-1CDEBF22923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7475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838200" y="6311900"/>
            <a:ext cx="2743200" cy="365125"/>
          </a:xfrm>
          <a:prstGeom prst="rect">
            <a:avLst/>
          </a:prstGeo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908754E5-F649-08F3-2A47-E9F8503D7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A0CD6E-1DDE-D081-928B-AA8025205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69F95-E00A-400C-862A-1F3D2E82CEA3}"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81" r:id="rId2"/>
    <p:sldLayoutId id="2147483660" r:id="rId3"/>
    <p:sldLayoutId id="2147483682" r:id="rId4"/>
    <p:sldLayoutId id="2147483667" r:id="rId5"/>
    <p:sldLayoutId id="2147483659" r:id="rId6"/>
    <p:sldLayoutId id="2147483650" r:id="rId7"/>
    <p:sldLayoutId id="2147483649" r:id="rId8"/>
    <p:sldLayoutId id="2147483662" r:id="rId9"/>
    <p:sldLayoutId id="2147483663" r:id="rId10"/>
    <p:sldLayoutId id="2147483652" r:id="rId11"/>
    <p:sldLayoutId id="2147483666" r:id="rId12"/>
    <p:sldLayoutId id="2147483664" r:id="rId13"/>
    <p:sldLayoutId id="2147483665" r:id="rId14"/>
    <p:sldLayoutId id="2147483661" r:id="rId15"/>
    <p:sldLayoutId id="2147483668" r:id="rId16"/>
    <p:sldLayoutId id="2147483695" r:id="rId17"/>
  </p:sldLayoutIdLst>
  <p:hf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14EECF-0D1F-0634-1068-ADD74DFCD6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EEF617-2139-8868-A9CD-565F13E3C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F5279-F099-EAE1-851D-BB11BE9453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EC7ECF3-89EC-4952-CC57-A740741F2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DBD03-9888-11CB-5ED1-806D76096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A0F09-0272-470A-BCF6-7812B9F7D2BA}" type="slidenum">
              <a:rPr lang="en-US" smtClean="0"/>
              <a:t>‹#›</a:t>
            </a:fld>
            <a:endParaRPr lang="en-US"/>
          </a:p>
        </p:txBody>
      </p:sp>
    </p:spTree>
    <p:extLst>
      <p:ext uri="{BB962C8B-B14F-4D97-AF65-F5344CB8AC3E}">
        <p14:creationId xmlns:p14="http://schemas.microsoft.com/office/powerpoint/2010/main" val="4994551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E2926-C9A3-DFEE-F731-9C55635AA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2160EA-F2B9-4497-459C-EDA047F58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854F6-36E0-3042-C4A4-D7D5E2592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A76ACA-1E05-9E2E-07E2-20FB66FE50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C0BA0E-B1DA-7983-0484-80879BA18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96F066-BFE1-4C7F-82D1-3F7E01AFD0DB}" type="slidenum">
              <a:rPr lang="en-US" smtClean="0"/>
              <a:t>‹#›</a:t>
            </a:fld>
            <a:endParaRPr lang="en-US"/>
          </a:p>
        </p:txBody>
      </p:sp>
    </p:spTree>
    <p:extLst>
      <p:ext uri="{BB962C8B-B14F-4D97-AF65-F5344CB8AC3E}">
        <p14:creationId xmlns:p14="http://schemas.microsoft.com/office/powerpoint/2010/main" val="234272698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4A506-4306-6A6A-5538-B730E00D68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362C35-1327-33B2-5E09-9A4CEAFBBE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7A2F3-E1B3-B2C6-6411-A7A75FE969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FE049E7-1747-926A-D832-51F3A3F11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249748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1362228"/>
            <a:ext cx="9144000" cy="2286000"/>
          </a:xfrm>
        </p:spPr>
        <p:txBody>
          <a:bodyPr/>
          <a:lstStyle/>
          <a:p>
            <a:r>
              <a:rPr lang="en-US" dirty="0">
                <a:latin typeface="Aharoni" panose="02010803020104030203" pitchFamily="2" charset="-79"/>
                <a:cs typeface="Aharoni" panose="02010803020104030203" pitchFamily="2" charset="-79"/>
              </a:rPr>
              <a:t>LAN Design &amp; Implementation for Redco Developments</a:t>
            </a:r>
          </a:p>
        </p:txBody>
      </p:sp>
      <p:sp>
        <p:nvSpPr>
          <p:cNvPr id="2" name="TextBox 1">
            <a:extLst>
              <a:ext uri="{FF2B5EF4-FFF2-40B4-BE49-F238E27FC236}">
                <a16:creationId xmlns:a16="http://schemas.microsoft.com/office/drawing/2014/main" id="{BBE981A0-F501-BC97-A6DC-0E63414C1B55}"/>
              </a:ext>
            </a:extLst>
          </p:cNvPr>
          <p:cNvSpPr txBox="1"/>
          <p:nvPr/>
        </p:nvSpPr>
        <p:spPr>
          <a:xfrm>
            <a:off x="7906603" y="4976336"/>
            <a:ext cx="4103427" cy="1477328"/>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Name: Fathima Sameeha Rimzan</a:t>
            </a:r>
          </a:p>
          <a:p>
            <a:r>
              <a:rPr lang="en-US" dirty="0">
                <a:solidFill>
                  <a:schemeClr val="bg1"/>
                </a:solidFill>
                <a:latin typeface="Aharoni" panose="02010803020104030203" pitchFamily="2" charset="-79"/>
                <a:cs typeface="Aharoni" panose="02010803020104030203" pitchFamily="2" charset="-79"/>
              </a:rPr>
              <a:t>ID: E244970</a:t>
            </a:r>
          </a:p>
          <a:p>
            <a:r>
              <a:rPr lang="en-US" dirty="0">
                <a:solidFill>
                  <a:schemeClr val="bg1"/>
                </a:solidFill>
                <a:latin typeface="Aharoni" panose="02010803020104030203" pitchFamily="2" charset="-79"/>
                <a:cs typeface="Aharoni" panose="02010803020104030203" pitchFamily="2" charset="-79"/>
              </a:rPr>
              <a:t>Tutor: Ms. Dilmi Weerasinghe</a:t>
            </a:r>
          </a:p>
          <a:p>
            <a:r>
              <a:rPr lang="en-US" dirty="0">
                <a:solidFill>
                  <a:schemeClr val="bg1"/>
                </a:solidFill>
                <a:latin typeface="Aharoni" panose="02010803020104030203" pitchFamily="2" charset="-79"/>
                <a:cs typeface="Aharoni" panose="02010803020104030203" pitchFamily="2" charset="-79"/>
              </a:rPr>
              <a:t>Unit name: Networking</a:t>
            </a:r>
          </a:p>
          <a:p>
            <a:endParaRPr lang="en-US" dirty="0">
              <a:solidFill>
                <a:schemeClr val="bg1"/>
              </a:solidFill>
            </a:endParaRPr>
          </a:p>
        </p:txBody>
      </p:sp>
      <p:sp>
        <p:nvSpPr>
          <p:cNvPr id="3" name="TextBox 2">
            <a:extLst>
              <a:ext uri="{FF2B5EF4-FFF2-40B4-BE49-F238E27FC236}">
                <a16:creationId xmlns:a16="http://schemas.microsoft.com/office/drawing/2014/main" id="{C6378097-01DE-4708-D030-768FF8CE52E5}"/>
              </a:ext>
            </a:extLst>
          </p:cNvPr>
          <p:cNvSpPr txBox="1"/>
          <p:nvPr/>
        </p:nvSpPr>
        <p:spPr>
          <a:xfrm>
            <a:off x="4755715" y="6268998"/>
            <a:ext cx="2680570" cy="369332"/>
          </a:xfrm>
          <a:prstGeom prst="rect">
            <a:avLst/>
          </a:prstGeom>
          <a:noFill/>
        </p:spPr>
        <p:txBody>
          <a:bodyPr wrap="square" rtlCol="0">
            <a:spAutoFit/>
          </a:bodyPr>
          <a:lstStyle/>
          <a:p>
            <a:pPr algn="ctr"/>
            <a:r>
              <a:rPr lang="en-US" dirty="0">
                <a:solidFill>
                  <a:schemeClr val="bg1"/>
                </a:solidFill>
              </a:rPr>
              <a:t>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13204AB-3365-B6A4-735B-B78FEC9469E8}"/>
              </a:ext>
            </a:extLst>
          </p:cNvPr>
          <p:cNvGraphicFramePr>
            <a:graphicFrameLocks noGrp="1"/>
          </p:cNvGraphicFramePr>
          <p:nvPr>
            <p:extLst>
              <p:ext uri="{D42A27DB-BD31-4B8C-83A1-F6EECF244321}">
                <p14:modId xmlns:p14="http://schemas.microsoft.com/office/powerpoint/2010/main" val="2568845987"/>
              </p:ext>
            </p:extLst>
          </p:nvPr>
        </p:nvGraphicFramePr>
        <p:xfrm>
          <a:off x="840083" y="1484978"/>
          <a:ext cx="6591745" cy="3888044"/>
        </p:xfrm>
        <a:graphic>
          <a:graphicData uri="http://schemas.openxmlformats.org/drawingml/2006/table">
            <a:tbl>
              <a:tblPr firstRow="1" bandRow="1">
                <a:tableStyleId>{7E9639D4-E3E2-4D34-9284-5A2195B3D0D7}</a:tableStyleId>
              </a:tblPr>
              <a:tblGrid>
                <a:gridCol w="1200167">
                  <a:extLst>
                    <a:ext uri="{9D8B030D-6E8A-4147-A177-3AD203B41FA5}">
                      <a16:colId xmlns:a16="http://schemas.microsoft.com/office/drawing/2014/main" val="2504707606"/>
                    </a:ext>
                  </a:extLst>
                </a:gridCol>
                <a:gridCol w="774277">
                  <a:extLst>
                    <a:ext uri="{9D8B030D-6E8A-4147-A177-3AD203B41FA5}">
                      <a16:colId xmlns:a16="http://schemas.microsoft.com/office/drawing/2014/main" val="8728216"/>
                    </a:ext>
                  </a:extLst>
                </a:gridCol>
                <a:gridCol w="1229077">
                  <a:extLst>
                    <a:ext uri="{9D8B030D-6E8A-4147-A177-3AD203B41FA5}">
                      <a16:colId xmlns:a16="http://schemas.microsoft.com/office/drawing/2014/main" val="1844696507"/>
                    </a:ext>
                  </a:extLst>
                </a:gridCol>
                <a:gridCol w="3388224">
                  <a:extLst>
                    <a:ext uri="{9D8B030D-6E8A-4147-A177-3AD203B41FA5}">
                      <a16:colId xmlns:a16="http://schemas.microsoft.com/office/drawing/2014/main" val="3062220466"/>
                    </a:ext>
                  </a:extLst>
                </a:gridCol>
              </a:tblGrid>
              <a:tr h="663862">
                <a:tc>
                  <a:txBody>
                    <a:bodyPr/>
                    <a:lstStyle/>
                    <a:p>
                      <a:r>
                        <a:rPr lang="en-US" sz="1800" dirty="0">
                          <a:solidFill>
                            <a:schemeClr val="tx1"/>
                          </a:solidFill>
                        </a:rPr>
                        <a:t>Department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800" dirty="0">
                          <a:solidFill>
                            <a:schemeClr val="tx1"/>
                          </a:solidFill>
                        </a:rPr>
                        <a:t>VLAN ID</a:t>
                      </a: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800" dirty="0">
                          <a:solidFill>
                            <a:schemeClr val="tx1"/>
                          </a:solidFill>
                        </a:rPr>
                        <a:t>Location</a:t>
                      </a: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800" dirty="0">
                          <a:solidFill>
                            <a:schemeClr val="tx1"/>
                          </a:solidFill>
                        </a:rPr>
                        <a:t>IP Range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26100169"/>
                  </a:ext>
                </a:extLst>
              </a:tr>
              <a:tr h="635932">
                <a:tc>
                  <a:txBody>
                    <a:bodyPr/>
                    <a:lstStyle/>
                    <a:p>
                      <a:r>
                        <a:rPr lang="en-US" sz="1800" dirty="0"/>
                        <a:t>HR</a:t>
                      </a:r>
                      <a:endParaRPr lang="en-US" sz="1800" dirty="0">
                        <a:solidFill>
                          <a:schemeClr val="tx1"/>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800" dirty="0">
                          <a:solidFill>
                            <a:schemeClr val="tx1"/>
                          </a:solidFill>
                        </a:rPr>
                        <a:t>10</a:t>
                      </a:r>
                    </a:p>
                  </a:txBody>
                  <a:tcPr>
                    <a:solidFill>
                      <a:schemeClr val="bg1">
                        <a:lumMod val="95000"/>
                      </a:schemeClr>
                    </a:solidFill>
                  </a:tcPr>
                </a:tc>
                <a:tc>
                  <a:txBody>
                    <a:bodyPr/>
                    <a:lstStyle/>
                    <a:p>
                      <a:r>
                        <a:rPr lang="en-US" sz="1800" dirty="0"/>
                        <a:t>Kandy, Galle</a:t>
                      </a:r>
                      <a:endParaRPr lang="en-US" sz="1800" dirty="0">
                        <a:solidFill>
                          <a:schemeClr val="tx1"/>
                        </a:solidFill>
                      </a:endParaRPr>
                    </a:p>
                  </a:txBody>
                  <a:tcPr>
                    <a:solidFill>
                      <a:schemeClr val="bg1">
                        <a:lumMod val="95000"/>
                      </a:schemeClr>
                    </a:solidFill>
                  </a:tcPr>
                </a:tc>
                <a:tc>
                  <a:txBody>
                    <a:bodyPr/>
                    <a:lstStyle/>
                    <a:p>
                      <a:r>
                        <a:rPr lang="en-US" sz="1800" dirty="0"/>
                        <a:t>200.100.10.0/26 &amp; 200.100.20.0/26</a:t>
                      </a:r>
                      <a:endParaRPr lang="en-US" sz="1800" dirty="0">
                        <a:solidFill>
                          <a:schemeClr val="tx1"/>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28212134"/>
                  </a:ext>
                </a:extLst>
              </a:tr>
              <a:tr h="635932">
                <a:tc>
                  <a:txBody>
                    <a:bodyPr/>
                    <a:lstStyle/>
                    <a:p>
                      <a:r>
                        <a:rPr lang="en-US" sz="1800" dirty="0"/>
                        <a:t>Admin</a:t>
                      </a:r>
                      <a:endParaRPr lang="en-US" sz="1800" dirty="0">
                        <a:solidFill>
                          <a:schemeClr val="tx1"/>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800" dirty="0">
                          <a:solidFill>
                            <a:schemeClr val="tx1"/>
                          </a:solidFill>
                        </a:rPr>
                        <a:t>20</a:t>
                      </a:r>
                    </a:p>
                  </a:txBody>
                  <a:tcPr>
                    <a:solidFill>
                      <a:schemeClr val="bg1">
                        <a:lumMod val="95000"/>
                      </a:schemeClr>
                    </a:solidFill>
                  </a:tcPr>
                </a:tc>
                <a:tc>
                  <a:txBody>
                    <a:bodyPr/>
                    <a:lstStyle/>
                    <a:p>
                      <a:r>
                        <a:rPr lang="en-US" sz="1800" dirty="0"/>
                        <a:t>Kandy, Galle</a:t>
                      </a:r>
                      <a:endParaRPr lang="en-US" sz="1800" dirty="0">
                        <a:solidFill>
                          <a:schemeClr val="tx1"/>
                        </a:solidFill>
                      </a:endParaRPr>
                    </a:p>
                  </a:txBody>
                  <a:tcPr>
                    <a:solidFill>
                      <a:schemeClr val="bg1">
                        <a:lumMod val="95000"/>
                      </a:schemeClr>
                    </a:solidFill>
                  </a:tcPr>
                </a:tc>
                <a:tc>
                  <a:txBody>
                    <a:bodyPr/>
                    <a:lstStyle/>
                    <a:p>
                      <a:r>
                        <a:rPr lang="en-US" sz="1800" dirty="0"/>
                        <a:t>200.100.10.64/26 &amp; 200.100.20.64/26</a:t>
                      </a:r>
                      <a:endParaRPr lang="en-US" sz="1800" dirty="0">
                        <a:solidFill>
                          <a:schemeClr val="tx1"/>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10341521"/>
                  </a:ext>
                </a:extLst>
              </a:tr>
              <a:tr h="635932">
                <a:tc>
                  <a:txBody>
                    <a:bodyPr/>
                    <a:lstStyle/>
                    <a:p>
                      <a:r>
                        <a:rPr lang="en-US" sz="1800" dirty="0"/>
                        <a:t>Developers</a:t>
                      </a:r>
                      <a:endParaRPr lang="en-US" sz="1800" dirty="0">
                        <a:solidFill>
                          <a:schemeClr val="tx1"/>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800" dirty="0">
                          <a:solidFill>
                            <a:schemeClr val="tx1"/>
                          </a:solidFill>
                        </a:rPr>
                        <a:t>30</a:t>
                      </a:r>
                    </a:p>
                  </a:txBody>
                  <a:tcPr>
                    <a:solidFill>
                      <a:schemeClr val="bg1">
                        <a:lumMod val="95000"/>
                      </a:schemeClr>
                    </a:solidFill>
                  </a:tcPr>
                </a:tc>
                <a:tc>
                  <a:txBody>
                    <a:bodyPr/>
                    <a:lstStyle/>
                    <a:p>
                      <a:r>
                        <a:rPr lang="en-US" sz="1800" dirty="0"/>
                        <a:t>Kandy, Galle</a:t>
                      </a:r>
                      <a:endParaRPr lang="en-US" sz="1800" dirty="0">
                        <a:solidFill>
                          <a:schemeClr val="tx1"/>
                        </a:solidFill>
                      </a:endParaRPr>
                    </a:p>
                  </a:txBody>
                  <a:tcPr>
                    <a:solidFill>
                      <a:schemeClr val="bg1">
                        <a:lumMod val="95000"/>
                      </a:schemeClr>
                    </a:solidFill>
                  </a:tcPr>
                </a:tc>
                <a:tc>
                  <a:txBody>
                    <a:bodyPr/>
                    <a:lstStyle/>
                    <a:p>
                      <a:r>
                        <a:rPr lang="en-US" sz="1800" dirty="0"/>
                        <a:t>200.100.10.128/26 &amp; 200.100.20.128/26</a:t>
                      </a:r>
                      <a:endParaRPr lang="en-US" sz="1800" dirty="0">
                        <a:solidFill>
                          <a:schemeClr val="tx1"/>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399370391"/>
                  </a:ext>
                </a:extLst>
              </a:tr>
              <a:tr h="635932">
                <a:tc>
                  <a:txBody>
                    <a:bodyPr/>
                    <a:lstStyle/>
                    <a:p>
                      <a:r>
                        <a:rPr lang="en-US" sz="1800" dirty="0"/>
                        <a:t>IT Support</a:t>
                      </a:r>
                      <a:endParaRPr lang="en-US" sz="1800" dirty="0">
                        <a:solidFill>
                          <a:schemeClr val="tx1"/>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800" dirty="0">
                          <a:solidFill>
                            <a:schemeClr val="tx1"/>
                          </a:solidFill>
                        </a:rPr>
                        <a:t>40</a:t>
                      </a:r>
                    </a:p>
                  </a:txBody>
                  <a:tcPr>
                    <a:solidFill>
                      <a:schemeClr val="bg1">
                        <a:lumMod val="95000"/>
                      </a:schemeClr>
                    </a:solidFill>
                  </a:tcPr>
                </a:tc>
                <a:tc>
                  <a:txBody>
                    <a:bodyPr/>
                    <a:lstStyle/>
                    <a:p>
                      <a:r>
                        <a:rPr lang="en-US" sz="1800" dirty="0"/>
                        <a:t>Kandy, Galle</a:t>
                      </a:r>
                      <a:endParaRPr lang="en-US" sz="1800" dirty="0">
                        <a:solidFill>
                          <a:schemeClr val="tx1"/>
                        </a:solidFill>
                      </a:endParaRPr>
                    </a:p>
                  </a:txBody>
                  <a:tcPr>
                    <a:solidFill>
                      <a:schemeClr val="bg1">
                        <a:lumMod val="95000"/>
                      </a:schemeClr>
                    </a:solidFill>
                  </a:tcPr>
                </a:tc>
                <a:tc>
                  <a:txBody>
                    <a:bodyPr/>
                    <a:lstStyle/>
                    <a:p>
                      <a:r>
                        <a:rPr lang="en-US" sz="1800" dirty="0"/>
                        <a:t>200.100.10.192/26 &amp; 200.100.20.192/26</a:t>
                      </a:r>
                      <a:endParaRPr lang="en-US" sz="1800" dirty="0">
                        <a:solidFill>
                          <a:schemeClr val="tx1"/>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276161771"/>
                  </a:ext>
                </a:extLst>
              </a:tr>
              <a:tr h="663862">
                <a:tc>
                  <a:txBody>
                    <a:bodyPr/>
                    <a:lstStyle/>
                    <a:p>
                      <a:r>
                        <a:rPr lang="en-US" sz="1800" dirty="0"/>
                        <a:t>Server Room</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solidFill>
                            <a:schemeClr val="tx1"/>
                          </a:solidFill>
                        </a:rPr>
                        <a:t>99</a:t>
                      </a: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Both Branches</a:t>
                      </a:r>
                      <a:endParaRPr lang="en-US" sz="1800" dirty="0">
                        <a:solidFill>
                          <a:schemeClr val="tx1"/>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800" dirty="0"/>
                        <a:t>200.100.50.0/24</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2944384"/>
                  </a:ext>
                </a:extLst>
              </a:tr>
            </a:tbl>
          </a:graphicData>
        </a:graphic>
      </p:graphicFrame>
      <p:sp>
        <p:nvSpPr>
          <p:cNvPr id="6" name="TextBox 5">
            <a:extLst>
              <a:ext uri="{FF2B5EF4-FFF2-40B4-BE49-F238E27FC236}">
                <a16:creationId xmlns:a16="http://schemas.microsoft.com/office/drawing/2014/main" id="{9E6430FE-8781-3265-C0F0-BB0857C3B27D}"/>
              </a:ext>
            </a:extLst>
          </p:cNvPr>
          <p:cNvSpPr txBox="1"/>
          <p:nvPr/>
        </p:nvSpPr>
        <p:spPr>
          <a:xfrm>
            <a:off x="2922236" y="1020568"/>
            <a:ext cx="4761570" cy="461665"/>
          </a:xfrm>
          <a:prstGeom prst="rect">
            <a:avLst/>
          </a:prstGeom>
          <a:noFill/>
        </p:spPr>
        <p:txBody>
          <a:bodyPr wrap="square" rtlCol="0">
            <a:spAutoFit/>
          </a:bodyPr>
          <a:lstStyle/>
          <a:p>
            <a:r>
              <a:rPr lang="en-US" sz="2400" dirty="0"/>
              <a:t>VLAN Table</a:t>
            </a:r>
          </a:p>
        </p:txBody>
      </p:sp>
      <p:sp>
        <p:nvSpPr>
          <p:cNvPr id="2" name="TextBox 1">
            <a:extLst>
              <a:ext uri="{FF2B5EF4-FFF2-40B4-BE49-F238E27FC236}">
                <a16:creationId xmlns:a16="http://schemas.microsoft.com/office/drawing/2014/main" id="{3E9D93A9-EB2D-DEF0-CB06-79C49D2442D7}"/>
              </a:ext>
            </a:extLst>
          </p:cNvPr>
          <p:cNvSpPr txBox="1"/>
          <p:nvPr/>
        </p:nvSpPr>
        <p:spPr>
          <a:xfrm>
            <a:off x="7683806" y="1855102"/>
            <a:ext cx="3383960" cy="1200329"/>
          </a:xfrm>
          <a:prstGeom prst="rect">
            <a:avLst/>
          </a:prstGeom>
          <a:noFill/>
        </p:spPr>
        <p:txBody>
          <a:bodyPr wrap="square">
            <a:spAutoFit/>
          </a:bodyPr>
          <a:lstStyle/>
          <a:p>
            <a:r>
              <a:rPr lang="en-US" dirty="0"/>
              <a:t>Kandy Office</a:t>
            </a:r>
          </a:p>
          <a:p>
            <a:r>
              <a:rPr lang="en-US" dirty="0"/>
              <a:t>- Floor 1: Sales, Dev, Reception</a:t>
            </a:r>
          </a:p>
          <a:p>
            <a:r>
              <a:rPr lang="en-US" dirty="0"/>
              <a:t>- Floor 2: HR, Admin</a:t>
            </a:r>
          </a:p>
          <a:p>
            <a:r>
              <a:rPr lang="en-US" dirty="0"/>
              <a:t>- Floor 3: Finance, IT, Server Room</a:t>
            </a:r>
          </a:p>
        </p:txBody>
      </p:sp>
      <p:sp>
        <p:nvSpPr>
          <p:cNvPr id="3" name="TextBox 2">
            <a:extLst>
              <a:ext uri="{FF2B5EF4-FFF2-40B4-BE49-F238E27FC236}">
                <a16:creationId xmlns:a16="http://schemas.microsoft.com/office/drawing/2014/main" id="{161F1C18-A518-670C-55A7-B2C23613AE78}"/>
              </a:ext>
            </a:extLst>
          </p:cNvPr>
          <p:cNvSpPr txBox="1"/>
          <p:nvPr/>
        </p:nvSpPr>
        <p:spPr>
          <a:xfrm>
            <a:off x="7683806" y="3889965"/>
            <a:ext cx="3668111" cy="923330"/>
          </a:xfrm>
          <a:prstGeom prst="rect">
            <a:avLst/>
          </a:prstGeom>
          <a:noFill/>
        </p:spPr>
        <p:txBody>
          <a:bodyPr wrap="square">
            <a:spAutoFit/>
          </a:bodyPr>
          <a:lstStyle/>
          <a:p>
            <a:r>
              <a:rPr lang="en-US" dirty="0"/>
              <a:t>Galle Office</a:t>
            </a:r>
          </a:p>
          <a:p>
            <a:r>
              <a:rPr lang="en-US" dirty="0"/>
              <a:t>- Floor 1: Dev, Reception, Cameras</a:t>
            </a:r>
          </a:p>
          <a:p>
            <a:r>
              <a:rPr lang="en-US" dirty="0"/>
              <a:t>- Floor 2: Admin, HR, IT, Server Room</a:t>
            </a:r>
          </a:p>
        </p:txBody>
      </p:sp>
      <p:sp>
        <p:nvSpPr>
          <p:cNvPr id="4" name="TextBox 3">
            <a:extLst>
              <a:ext uri="{FF2B5EF4-FFF2-40B4-BE49-F238E27FC236}">
                <a16:creationId xmlns:a16="http://schemas.microsoft.com/office/drawing/2014/main" id="{FBEABED0-9504-81EA-C3BD-D4C1E5FF82E7}"/>
              </a:ext>
            </a:extLst>
          </p:cNvPr>
          <p:cNvSpPr txBox="1"/>
          <p:nvPr/>
        </p:nvSpPr>
        <p:spPr>
          <a:xfrm>
            <a:off x="6095999" y="6433439"/>
            <a:ext cx="2680570" cy="369332"/>
          </a:xfrm>
          <a:prstGeom prst="rect">
            <a:avLst/>
          </a:prstGeom>
          <a:noFill/>
        </p:spPr>
        <p:txBody>
          <a:bodyPr wrap="square" rtlCol="0">
            <a:spAutoFit/>
          </a:bodyPr>
          <a:lstStyle/>
          <a:p>
            <a:pPr algn="ctr"/>
            <a:r>
              <a:rPr lang="en-US" dirty="0">
                <a:solidFill>
                  <a:schemeClr val="bg1"/>
                </a:solidFill>
              </a:rPr>
              <a:t>8</a:t>
            </a:r>
          </a:p>
        </p:txBody>
      </p:sp>
    </p:spTree>
    <p:extLst>
      <p:ext uri="{BB962C8B-B14F-4D97-AF65-F5344CB8AC3E}">
        <p14:creationId xmlns:p14="http://schemas.microsoft.com/office/powerpoint/2010/main" val="123886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E88B72-3024-BEF7-AA4B-2A1CBCD7F20D}"/>
              </a:ext>
            </a:extLst>
          </p:cNvPr>
          <p:cNvSpPr>
            <a:spLocks noGrp="1"/>
          </p:cNvSpPr>
          <p:nvPr>
            <p:ph idx="1"/>
          </p:nvPr>
        </p:nvSpPr>
        <p:spPr/>
        <p:txBody>
          <a:bodyPr/>
          <a:lstStyle/>
          <a:p>
            <a:pPr marL="0" indent="0">
              <a:buNone/>
            </a:pPr>
            <a:r>
              <a:rPr lang="en-US" dirty="0"/>
              <a:t>Packet tracer diagram 1 or 2 images and explain</a:t>
            </a:r>
          </a:p>
          <a:p>
            <a:pPr marL="0" indent="0">
              <a:buNone/>
            </a:pPr>
            <a:r>
              <a:rPr lang="en-US" dirty="0"/>
              <a:t>Add AD OU screenshot and explain, what is AD and its use as well</a:t>
            </a:r>
          </a:p>
          <a:p>
            <a:pPr marL="0" indent="0">
              <a:buNone/>
            </a:pPr>
            <a:r>
              <a:rPr lang="en-US" dirty="0"/>
              <a:t>firewall, </a:t>
            </a:r>
            <a:r>
              <a:rPr lang="en-US" dirty="0" err="1"/>
              <a:t>dmz</a:t>
            </a:r>
            <a:r>
              <a:rPr lang="en-US" dirty="0"/>
              <a:t> and </a:t>
            </a:r>
            <a:r>
              <a:rPr lang="en-US" dirty="0" err="1"/>
              <a:t>vpn</a:t>
            </a:r>
            <a:r>
              <a:rPr lang="en-US" dirty="0"/>
              <a:t> and how they help the company development- explain </a:t>
            </a:r>
          </a:p>
        </p:txBody>
      </p:sp>
    </p:spTree>
    <p:extLst>
      <p:ext uri="{BB962C8B-B14F-4D97-AF65-F5344CB8AC3E}">
        <p14:creationId xmlns:p14="http://schemas.microsoft.com/office/powerpoint/2010/main" val="304834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173271" y="175734"/>
            <a:ext cx="9561534" cy="1352441"/>
          </a:xfrm>
          <a:noFill/>
        </p:spPr>
        <p:txBody>
          <a:bodyPr anchor="ctr"/>
          <a:lstStyle/>
          <a:p>
            <a:br>
              <a:rPr lang="en-US" sz="3200" dirty="0">
                <a:latin typeface="Bernard MT Condensed" panose="02050806060905020404" pitchFamily="18" charset="0"/>
              </a:rPr>
            </a:br>
            <a:br>
              <a:rPr lang="en-US" sz="3200" dirty="0">
                <a:latin typeface="Bernard MT Condensed" panose="02050806060905020404" pitchFamily="18" charset="0"/>
              </a:rPr>
            </a:br>
            <a:r>
              <a:rPr lang="en-US" sz="3200" dirty="0">
                <a:latin typeface="Bernard MT Condensed" panose="02050806060905020404" pitchFamily="18" charset="0"/>
              </a:rPr>
              <a:t>Network Blueprint of </a:t>
            </a:r>
            <a:r>
              <a:rPr lang="en-US" sz="3200" dirty="0" err="1">
                <a:latin typeface="Bernard MT Condensed" panose="02050806060905020404" pitchFamily="18" charset="0"/>
              </a:rPr>
              <a:t>redco</a:t>
            </a:r>
            <a:r>
              <a:rPr lang="en-US" sz="3200" dirty="0">
                <a:latin typeface="Bernard MT Condensed" panose="02050806060905020404" pitchFamily="18" charset="0"/>
              </a:rPr>
              <a:t> developments</a:t>
            </a: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endParaRPr lang="en-US" dirty="0">
              <a:latin typeface="Bernard MT Condensed" panose="02050806060905020404" pitchFamily="18" charset="0"/>
            </a:endParaRPr>
          </a:p>
        </p:txBody>
      </p:sp>
      <p:pic>
        <p:nvPicPr>
          <p:cNvPr id="2050" name="Picture 2">
            <a:extLst>
              <a:ext uri="{FF2B5EF4-FFF2-40B4-BE49-F238E27FC236}">
                <a16:creationId xmlns:a16="http://schemas.microsoft.com/office/drawing/2014/main" id="{7BC06B15-3AFD-3368-56FD-C70AFF3DD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939637"/>
            <a:ext cx="674370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0BE4C39-ED0F-9099-21B0-7048E28998EF}"/>
              </a:ext>
            </a:extLst>
          </p:cNvPr>
          <p:cNvSpPr txBox="1"/>
          <p:nvPr/>
        </p:nvSpPr>
        <p:spPr>
          <a:xfrm>
            <a:off x="6095999" y="6433439"/>
            <a:ext cx="2680570" cy="369332"/>
          </a:xfrm>
          <a:prstGeom prst="rect">
            <a:avLst/>
          </a:prstGeom>
          <a:noFill/>
        </p:spPr>
        <p:txBody>
          <a:bodyPr wrap="square" rtlCol="0">
            <a:spAutoFit/>
          </a:bodyPr>
          <a:lstStyle/>
          <a:p>
            <a:pPr algn="ctr"/>
            <a:r>
              <a:rPr lang="en-US" dirty="0">
                <a:solidFill>
                  <a:schemeClr val="bg1"/>
                </a:solidFill>
              </a:rPr>
              <a:t>9</a:t>
            </a:r>
          </a:p>
        </p:txBody>
      </p:sp>
    </p:spTree>
    <p:extLst>
      <p:ext uri="{BB962C8B-B14F-4D97-AF65-F5344CB8AC3E}">
        <p14:creationId xmlns:p14="http://schemas.microsoft.com/office/powerpoint/2010/main" val="469754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B9AC393-4641-D04A-B11D-F79A2FED9F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6" r="11605"/>
          <a:stretch>
            <a:fillRect/>
          </a:stretch>
        </p:blipFill>
        <p:spPr bwMode="auto">
          <a:xfrm>
            <a:off x="475987" y="178234"/>
            <a:ext cx="316908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8AF09AB3-D178-CB82-1D34-2603A92944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980"/>
          <a:stretch>
            <a:fillRect/>
          </a:stretch>
        </p:blipFill>
        <p:spPr bwMode="auto">
          <a:xfrm>
            <a:off x="253695" y="3370980"/>
            <a:ext cx="40132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45406228-396D-A384-3BA8-96D6B770DD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664"/>
          <a:stretch>
            <a:fillRect/>
          </a:stretch>
        </p:blipFill>
        <p:spPr bwMode="auto">
          <a:xfrm>
            <a:off x="4777200" y="200591"/>
            <a:ext cx="4597400" cy="205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EE2043C-CBF9-C7DC-DFE4-291D9C023598}"/>
              </a:ext>
            </a:extLst>
          </p:cNvPr>
          <p:cNvSpPr/>
          <p:nvPr/>
        </p:nvSpPr>
        <p:spPr>
          <a:xfrm>
            <a:off x="4571999" y="2237375"/>
            <a:ext cx="7620001" cy="462062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9FEA3A55-592C-3879-2CA6-6A2FDF60B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200" y="2437966"/>
            <a:ext cx="38735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a:extLst>
              <a:ext uri="{FF2B5EF4-FFF2-40B4-BE49-F238E27FC236}">
                <a16:creationId xmlns:a16="http://schemas.microsoft.com/office/drawing/2014/main" id="{3D71E115-6EA2-2EE1-7A74-892CFD618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8019" y="2437966"/>
            <a:ext cx="3244546"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20EDCE1-7030-F621-40E5-842268F872BE}"/>
              </a:ext>
            </a:extLst>
          </p:cNvPr>
          <p:cNvSpPr txBox="1"/>
          <p:nvPr/>
        </p:nvSpPr>
        <p:spPr>
          <a:xfrm>
            <a:off x="4777200" y="6310434"/>
            <a:ext cx="2680570" cy="369332"/>
          </a:xfrm>
          <a:prstGeom prst="rect">
            <a:avLst/>
          </a:prstGeom>
          <a:noFill/>
        </p:spPr>
        <p:txBody>
          <a:bodyPr wrap="square" rtlCol="0">
            <a:spAutoFit/>
          </a:bodyPr>
          <a:lstStyle/>
          <a:p>
            <a:pPr algn="ctr"/>
            <a:r>
              <a:rPr lang="en-US" dirty="0"/>
              <a:t>10</a:t>
            </a:r>
          </a:p>
        </p:txBody>
      </p:sp>
    </p:spTree>
    <p:extLst>
      <p:ext uri="{BB962C8B-B14F-4D97-AF65-F5344CB8AC3E}">
        <p14:creationId xmlns:p14="http://schemas.microsoft.com/office/powerpoint/2010/main" val="3268296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651342" y="300073"/>
            <a:ext cx="6889315" cy="1710354"/>
          </a:xfrm>
          <a:noFill/>
        </p:spPr>
        <p:txBody>
          <a:bodyPr anchor="ctr"/>
          <a:lstStyle/>
          <a:p>
            <a:br>
              <a:rPr lang="en-US" dirty="0"/>
            </a:br>
            <a:r>
              <a:rPr lang="en-US" sz="3200" dirty="0">
                <a:latin typeface="Bernard MT Condensed" panose="02050806060905020404" pitchFamily="18" charset="0"/>
              </a:rPr>
              <a:t>Packet Tracer Demonstration</a:t>
            </a:r>
            <a:br>
              <a:rPr lang="en-US" sz="3200" dirty="0"/>
            </a:br>
            <a:br>
              <a:rPr lang="en-US" sz="3200" dirty="0"/>
            </a:br>
            <a:br>
              <a:rPr lang="en-US" sz="3200" dirty="0"/>
            </a:br>
            <a:br>
              <a:rPr lang="en-US" sz="3200" dirty="0"/>
            </a:br>
            <a:endParaRPr lang="en-US" dirty="0"/>
          </a:p>
        </p:txBody>
      </p:sp>
      <p:pic>
        <p:nvPicPr>
          <p:cNvPr id="4098" name="Picture 1">
            <a:extLst>
              <a:ext uri="{FF2B5EF4-FFF2-40B4-BE49-F238E27FC236}">
                <a16:creationId xmlns:a16="http://schemas.microsoft.com/office/drawing/2014/main" id="{46B8B712-E5D0-C718-1F01-59A2AC0E1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4"/>
          <a:stretch>
            <a:fillRect/>
          </a:stretch>
        </p:blipFill>
        <p:spPr bwMode="auto">
          <a:xfrm>
            <a:off x="3712467" y="889347"/>
            <a:ext cx="5600700" cy="588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525A1BB-381D-0064-E410-3F65C55CEF1E}"/>
              </a:ext>
            </a:extLst>
          </p:cNvPr>
          <p:cNvSpPr txBox="1"/>
          <p:nvPr/>
        </p:nvSpPr>
        <p:spPr>
          <a:xfrm>
            <a:off x="4977617" y="6373261"/>
            <a:ext cx="2680570" cy="369332"/>
          </a:xfrm>
          <a:prstGeom prst="rect">
            <a:avLst/>
          </a:prstGeom>
          <a:noFill/>
        </p:spPr>
        <p:txBody>
          <a:bodyPr wrap="square" rtlCol="0">
            <a:spAutoFit/>
          </a:bodyPr>
          <a:lstStyle/>
          <a:p>
            <a:pPr algn="ctr"/>
            <a:r>
              <a:rPr lang="en-US" dirty="0"/>
              <a:t>11</a:t>
            </a:r>
          </a:p>
        </p:txBody>
      </p:sp>
    </p:spTree>
    <p:extLst>
      <p:ext uri="{BB962C8B-B14F-4D97-AF65-F5344CB8AC3E}">
        <p14:creationId xmlns:p14="http://schemas.microsoft.com/office/powerpoint/2010/main" val="342595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853C0367-3D38-9144-46D0-0BCAFF20D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175"/>
            <a:ext cx="38100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7908BE5F-7F98-0229-2511-08A2F6407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89254"/>
            <a:ext cx="3090610" cy="376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
            <a:extLst>
              <a:ext uri="{FF2B5EF4-FFF2-40B4-BE49-F238E27FC236}">
                <a16:creationId xmlns:a16="http://schemas.microsoft.com/office/drawing/2014/main" id="{225DEFEE-1FBD-E5FC-494F-2BF044993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7415" y="0"/>
            <a:ext cx="36957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AB2EC90-DC81-7713-963F-AB84D03036C5}"/>
              </a:ext>
            </a:extLst>
          </p:cNvPr>
          <p:cNvSpPr/>
          <p:nvPr/>
        </p:nvSpPr>
        <p:spPr>
          <a:xfrm>
            <a:off x="7497415" y="65761"/>
            <a:ext cx="4604293" cy="672647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1">
            <a:extLst>
              <a:ext uri="{FF2B5EF4-FFF2-40B4-BE49-F238E27FC236}">
                <a16:creationId xmlns:a16="http://schemas.microsoft.com/office/drawing/2014/main" id="{14137B8D-6093-0119-A33C-2C98FA6044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10" r="4176" b="6015"/>
          <a:stretch>
            <a:fillRect/>
          </a:stretch>
        </p:blipFill>
        <p:spPr bwMode="auto">
          <a:xfrm>
            <a:off x="7632700" y="219075"/>
            <a:ext cx="4305300" cy="287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
            <a:extLst>
              <a:ext uri="{FF2B5EF4-FFF2-40B4-BE49-F238E27FC236}">
                <a16:creationId xmlns:a16="http://schemas.microsoft.com/office/drawing/2014/main" id="{2335E639-2B0D-09E5-D74E-F3CEDEE1CD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35"/>
          <a:stretch>
            <a:fillRect/>
          </a:stretch>
        </p:blipFill>
        <p:spPr bwMode="auto">
          <a:xfrm>
            <a:off x="7649720" y="3242567"/>
            <a:ext cx="4288280" cy="338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A031452-275A-223C-2BBC-504EC608261D}"/>
              </a:ext>
            </a:extLst>
          </p:cNvPr>
          <p:cNvSpPr txBox="1"/>
          <p:nvPr/>
        </p:nvSpPr>
        <p:spPr>
          <a:xfrm>
            <a:off x="5407068" y="6413763"/>
            <a:ext cx="2680570" cy="369332"/>
          </a:xfrm>
          <a:prstGeom prst="rect">
            <a:avLst/>
          </a:prstGeom>
          <a:noFill/>
        </p:spPr>
        <p:txBody>
          <a:bodyPr wrap="square" rtlCol="0">
            <a:spAutoFit/>
          </a:bodyPr>
          <a:lstStyle/>
          <a:p>
            <a:pPr algn="ctr"/>
            <a:r>
              <a:rPr lang="en-US" dirty="0">
                <a:solidFill>
                  <a:schemeClr val="bg1"/>
                </a:solidFill>
              </a:rPr>
              <a:t>12</a:t>
            </a:r>
          </a:p>
        </p:txBody>
      </p:sp>
    </p:spTree>
    <p:extLst>
      <p:ext uri="{BB962C8B-B14F-4D97-AF65-F5344CB8AC3E}">
        <p14:creationId xmlns:p14="http://schemas.microsoft.com/office/powerpoint/2010/main" val="139364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7D0C89-9118-AA1B-8374-2EDE10275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40" y="1636996"/>
            <a:ext cx="5236077" cy="3801004"/>
          </a:xfrm>
          <a:prstGeom prst="rect">
            <a:avLst/>
          </a:prstGeom>
        </p:spPr>
      </p:pic>
      <p:pic>
        <p:nvPicPr>
          <p:cNvPr id="5" name="Picture 4">
            <a:extLst>
              <a:ext uri="{FF2B5EF4-FFF2-40B4-BE49-F238E27FC236}">
                <a16:creationId xmlns:a16="http://schemas.microsoft.com/office/drawing/2014/main" id="{04D9C9B6-F1BA-F669-CE2F-CBDE725CF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531" y="1636995"/>
            <a:ext cx="5601482" cy="3801005"/>
          </a:xfrm>
          <a:prstGeom prst="rect">
            <a:avLst/>
          </a:prstGeom>
        </p:spPr>
      </p:pic>
      <p:sp>
        <p:nvSpPr>
          <p:cNvPr id="6" name="TextBox 5">
            <a:extLst>
              <a:ext uri="{FF2B5EF4-FFF2-40B4-BE49-F238E27FC236}">
                <a16:creationId xmlns:a16="http://schemas.microsoft.com/office/drawing/2014/main" id="{D1D3EC38-402C-5279-F642-10E465004DBA}"/>
              </a:ext>
            </a:extLst>
          </p:cNvPr>
          <p:cNvSpPr txBox="1"/>
          <p:nvPr/>
        </p:nvSpPr>
        <p:spPr>
          <a:xfrm>
            <a:off x="5323562" y="737263"/>
            <a:ext cx="5411244" cy="369332"/>
          </a:xfrm>
          <a:prstGeom prst="rect">
            <a:avLst/>
          </a:prstGeom>
          <a:noFill/>
        </p:spPr>
        <p:txBody>
          <a:bodyPr wrap="square" rtlCol="0">
            <a:spAutoFit/>
          </a:bodyPr>
          <a:lstStyle/>
          <a:p>
            <a:r>
              <a:rPr lang="en-US" dirty="0"/>
              <a:t>Test cases</a:t>
            </a:r>
          </a:p>
        </p:txBody>
      </p:sp>
    </p:spTree>
    <p:extLst>
      <p:ext uri="{BB962C8B-B14F-4D97-AF65-F5344CB8AC3E}">
        <p14:creationId xmlns:p14="http://schemas.microsoft.com/office/powerpoint/2010/main" val="422458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F22AC0-E5C7-7FF6-97C1-9435B0AA3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93" r="12343"/>
          <a:stretch>
            <a:fillRect/>
          </a:stretch>
        </p:blipFill>
        <p:spPr bwMode="auto">
          <a:xfrm>
            <a:off x="355493" y="280334"/>
            <a:ext cx="36576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333112C5-DD74-A7ED-7BE4-6EC28C522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08" y="280334"/>
            <a:ext cx="49276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47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575646"/>
            <a:ext cx="6241651" cy="1710354"/>
          </a:xfrm>
          <a:noFill/>
        </p:spPr>
        <p:txBody>
          <a:bodyPr anchor="ctr"/>
          <a:lstStyle/>
          <a:p>
            <a:br>
              <a:rPr lang="en-US" dirty="0"/>
            </a:br>
            <a:r>
              <a:rPr lang="en-US" sz="3200" dirty="0"/>
              <a:t>Network Testing</a:t>
            </a:r>
            <a:br>
              <a:rPr lang="en-US" sz="3200" dirty="0"/>
            </a:br>
            <a:br>
              <a:rPr lang="en-US" sz="3200" dirty="0"/>
            </a:br>
            <a:br>
              <a:rPr lang="en-US" sz="3200" dirty="0"/>
            </a:br>
            <a:br>
              <a:rPr lang="en-US" sz="3200" dirty="0"/>
            </a:br>
            <a:endParaRPr lang="en-US" dirty="0"/>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Tree>
    <p:extLst>
      <p:ext uri="{BB962C8B-B14F-4D97-AF65-F5344CB8AC3E}">
        <p14:creationId xmlns:p14="http://schemas.microsoft.com/office/powerpoint/2010/main" val="316649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575646"/>
            <a:ext cx="6241651" cy="1710354"/>
          </a:xfrm>
          <a:noFill/>
        </p:spPr>
        <p:txBody>
          <a:bodyPr anchor="ctr"/>
          <a:lstStyle/>
          <a:p>
            <a:br>
              <a:rPr lang="en-US" dirty="0"/>
            </a:br>
            <a:r>
              <a:rPr lang="en-US" sz="3200" dirty="0"/>
              <a:t>Conclusion &amp; Recommendations</a:t>
            </a:r>
            <a:br>
              <a:rPr lang="en-US" sz="3200" dirty="0"/>
            </a:br>
            <a:br>
              <a:rPr lang="en-US" sz="3200" dirty="0"/>
            </a:br>
            <a:br>
              <a:rPr lang="en-US" sz="3200" dirty="0"/>
            </a:br>
            <a:br>
              <a:rPr lang="en-US" sz="3200" dirty="0"/>
            </a:br>
            <a:endParaRPr lang="en-US" dirty="0"/>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Tree>
    <p:extLst>
      <p:ext uri="{BB962C8B-B14F-4D97-AF65-F5344CB8AC3E}">
        <p14:creationId xmlns:p14="http://schemas.microsoft.com/office/powerpoint/2010/main" val="254599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593678"/>
          </a:xfrm>
          <a:noFill/>
        </p:spPr>
        <p:txBody>
          <a:bodyPr anchor="b">
            <a:noAutofit/>
          </a:bodyPr>
          <a:lstStyle/>
          <a:p>
            <a:pPr algn="ctr"/>
            <a:r>
              <a:rPr lang="en-US" dirty="0">
                <a:latin typeface="Bernard MT Condensed" panose="02050806060905020404" pitchFamily="18" charset="0"/>
              </a:rPr>
              <a:t>content</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1249181"/>
            <a:ext cx="4837174" cy="4775838"/>
          </a:xfrm>
          <a:noFill/>
        </p:spPr>
        <p:txBody>
          <a:bodyPr anchor="t">
            <a:normAutofit/>
          </a:bodyPr>
          <a:lstStyle/>
          <a:p>
            <a:pPr marL="342900" indent="-342900">
              <a:buFont typeface="+mj-lt"/>
              <a:buAutoNum type="arabicPeriod"/>
            </a:pPr>
            <a:r>
              <a:rPr lang="en-US" sz="1600" dirty="0"/>
              <a:t>Overview of Redco &amp; Requirements</a:t>
            </a:r>
          </a:p>
          <a:p>
            <a:pPr marL="342900" indent="-342900">
              <a:buFont typeface="+mj-lt"/>
              <a:buAutoNum type="arabicPeriod"/>
            </a:pPr>
            <a:r>
              <a:rPr lang="en-US" sz="1600" dirty="0"/>
              <a:t>Network Type Selection</a:t>
            </a:r>
          </a:p>
          <a:p>
            <a:pPr marL="342900" indent="-342900">
              <a:buFont typeface="+mj-lt"/>
              <a:buAutoNum type="arabicPeriod"/>
            </a:pPr>
            <a:r>
              <a:rPr lang="en-US" sz="1600" dirty="0"/>
              <a:t>Topology &amp; Protocols</a:t>
            </a:r>
          </a:p>
          <a:p>
            <a:pPr marL="342900" indent="-342900">
              <a:buFont typeface="+mj-lt"/>
              <a:buAutoNum type="arabicPeriod"/>
            </a:pPr>
            <a:r>
              <a:rPr lang="en-US" sz="1600" dirty="0"/>
              <a:t>Devices &amp; Software Used</a:t>
            </a:r>
          </a:p>
          <a:p>
            <a:pPr marL="342900" indent="-342900">
              <a:buFont typeface="+mj-lt"/>
              <a:buAutoNum type="arabicPeriod"/>
            </a:pPr>
            <a:r>
              <a:rPr lang="en-US" sz="1600" dirty="0"/>
              <a:t>VLAN &amp; IP Addressing</a:t>
            </a:r>
          </a:p>
          <a:p>
            <a:pPr marL="342900" indent="-342900">
              <a:buFont typeface="+mj-lt"/>
              <a:buAutoNum type="arabicPeriod"/>
            </a:pPr>
            <a:r>
              <a:rPr lang="en-US" sz="1600" dirty="0"/>
              <a:t>Network Blueprint</a:t>
            </a:r>
          </a:p>
          <a:p>
            <a:r>
              <a:rPr lang="en-US" sz="1600" dirty="0"/>
              <a:t>7. Packet Tracer Demonstration</a:t>
            </a:r>
          </a:p>
          <a:p>
            <a:r>
              <a:rPr lang="en-US" sz="1600" dirty="0"/>
              <a:t>8. Network Testing</a:t>
            </a:r>
          </a:p>
          <a:p>
            <a:r>
              <a:rPr lang="en-US" sz="1600" dirty="0"/>
              <a:t>9. Conclusion &amp; Recommendations</a:t>
            </a:r>
          </a:p>
        </p:txBody>
      </p:sp>
      <p:sp>
        <p:nvSpPr>
          <p:cNvPr id="4" name="TextBox 3">
            <a:extLst>
              <a:ext uri="{FF2B5EF4-FFF2-40B4-BE49-F238E27FC236}">
                <a16:creationId xmlns:a16="http://schemas.microsoft.com/office/drawing/2014/main" id="{1B846436-0F3E-AD99-D2EE-615BF3D60A08}"/>
              </a:ext>
            </a:extLst>
          </p:cNvPr>
          <p:cNvSpPr txBox="1"/>
          <p:nvPr/>
        </p:nvSpPr>
        <p:spPr>
          <a:xfrm>
            <a:off x="6750047" y="6400800"/>
            <a:ext cx="2680570" cy="369332"/>
          </a:xfrm>
          <a:prstGeom prst="rect">
            <a:avLst/>
          </a:prstGeom>
          <a:noFill/>
        </p:spPr>
        <p:txBody>
          <a:bodyPr wrap="square" rtlCol="0">
            <a:spAutoFit/>
          </a:bodyPr>
          <a:lstStyle/>
          <a:p>
            <a:pPr algn="ctr"/>
            <a:r>
              <a:rPr lang="en-US" dirty="0">
                <a:solidFill>
                  <a:schemeClr val="bg1"/>
                </a:solidFill>
              </a:rPr>
              <a:t>2</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OVERCOMING NERVOUSNESS</a:t>
            </a:r>
          </a:p>
        </p:txBody>
      </p:sp>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a:t>CONFIDENCE-BUILDING STRATEGIES</a:t>
            </a:r>
            <a:endParaRPr lang="en-US" dirty="0"/>
          </a:p>
        </p:txBody>
      </p:sp>
    </p:spTree>
    <p:extLst>
      <p:ext uri="{BB962C8B-B14F-4D97-AF65-F5344CB8AC3E}">
        <p14:creationId xmlns:p14="http://schemas.microsoft.com/office/powerpoint/2010/main" val="393043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THE POWER OF COMMUNICATION</a:t>
            </a:r>
          </a:p>
        </p:txBody>
      </p:sp>
    </p:spTree>
    <p:extLst>
      <p:ext uri="{BB962C8B-B14F-4D97-AF65-F5344CB8AC3E}">
        <p14:creationId xmlns:p14="http://schemas.microsoft.com/office/powerpoint/2010/main" val="46786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SELECTING VISUAL AIDS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ENHANCING YOUR PRESENTATION</a:t>
            </a:r>
          </a:p>
        </p:txBody>
      </p:sp>
    </p:spTree>
    <p:extLst>
      <p:ext uri="{BB962C8B-B14F-4D97-AF65-F5344CB8AC3E}">
        <p14:creationId xmlns:p14="http://schemas.microsoft.com/office/powerpoint/2010/main" val="167993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Effective delivery techniques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r>
              <a:rPr lang="en-US"/>
              <a:t>This is a powerful tool in public speaking. It involves varying pitch, tone, and volume to convey emotion, emphasize points, and maintain interest:</a:t>
            </a:r>
          </a:p>
          <a:p>
            <a:pPr lvl="1"/>
            <a:r>
              <a:rPr lang="en-US"/>
              <a:t>Pitch variation</a:t>
            </a:r>
          </a:p>
          <a:p>
            <a:pPr lvl="1"/>
            <a:r>
              <a:rPr lang="en-US"/>
              <a:t>Tone inflection</a:t>
            </a:r>
          </a:p>
          <a:p>
            <a:pPr lvl="1"/>
            <a:r>
              <a:rPr lang="en-US"/>
              <a:t>Volume control</a:t>
            </a: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2024780"/>
            <a:ext cx="4894006" cy="4137189"/>
          </a:xfrm>
          <a:noFill/>
        </p:spPr>
        <p:txBody>
          <a:bodyPr>
            <a:normAutofit/>
          </a:bodyPr>
          <a:lstStyle/>
          <a:p>
            <a:r>
              <a:rPr lang="en-US"/>
              <a:t>Effective body language enhances your message, making it more impactful and memorable:</a:t>
            </a:r>
          </a:p>
          <a:p>
            <a:pPr lvl="1"/>
            <a:r>
              <a:rPr lang="en-US"/>
              <a:t>Meaningful eye contact</a:t>
            </a:r>
          </a:p>
          <a:p>
            <a:pPr lvl="1"/>
            <a:r>
              <a:rPr lang="en-US"/>
              <a:t>Purposeful gestures</a:t>
            </a:r>
          </a:p>
          <a:p>
            <a:pPr lvl="1"/>
            <a:r>
              <a:rPr lang="en-US"/>
              <a:t>Maintain good posture</a:t>
            </a:r>
          </a:p>
          <a:p>
            <a:pPr lvl="1"/>
            <a:r>
              <a:rPr lang="en-US"/>
              <a:t>Control your expressions</a:t>
            </a: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Slide Number Placeholder 6">
            <a:extLst>
              <a:ext uri="{FF2B5EF4-FFF2-40B4-BE49-F238E27FC236}">
                <a16:creationId xmlns:a16="http://schemas.microsoft.com/office/drawing/2014/main" id="{FEC0BCAB-8F64-0C40-2F65-4B01C2863CE3}"/>
              </a:ext>
            </a:extLst>
          </p:cNvPr>
          <p:cNvSpPr>
            <a:spLocks noGrp="1"/>
          </p:cNvSpPr>
          <p:nvPr>
            <p:ph type="sldNum" sz="quarter" idx="12"/>
          </p:nvPr>
        </p:nvSpPr>
        <p:spPr/>
        <p:txBody>
          <a:bodyPr/>
          <a:lstStyle/>
          <a:p>
            <a:fld id="{CBD12358-51D2-46B3-9BDE-DF29528B9454}" type="slidenum">
              <a:rPr lang="en-US" smtClean="0"/>
              <a:t>23</a:t>
            </a:fld>
            <a:endParaRPr lang="en-US"/>
          </a:p>
        </p:txBody>
      </p:sp>
    </p:spTree>
    <p:extLst>
      <p:ext uri="{BB962C8B-B14F-4D97-AF65-F5344CB8AC3E}">
        <p14:creationId xmlns:p14="http://schemas.microsoft.com/office/powerpoint/2010/main" val="224315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NAVIGATING Q&amp;A SESSIONS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Slide Number Placeholder 5">
            <a:extLst>
              <a:ext uri="{FF2B5EF4-FFF2-40B4-BE49-F238E27FC236}">
                <a16:creationId xmlns:a16="http://schemas.microsoft.com/office/drawing/2014/main" id="{0EC47AFE-F8C3-E696-A4D7-7217FAD85EFA}"/>
              </a:ext>
            </a:extLst>
          </p:cNvPr>
          <p:cNvSpPr>
            <a:spLocks noGrp="1"/>
          </p:cNvSpPr>
          <p:nvPr>
            <p:ph type="sldNum" sz="quarter" idx="12"/>
          </p:nvPr>
        </p:nvSpPr>
        <p:spPr/>
        <p:txBody>
          <a:bodyPr/>
          <a:lstStyle/>
          <a:p>
            <a:fld id="{CBD12358-51D2-46B3-9BDE-DF29528B9454}" type="slidenum">
              <a:rPr lang="en-US" smtClean="0"/>
              <a:t>24</a:t>
            </a:fld>
            <a:endParaRPr lang="en-US"/>
          </a:p>
        </p:txBody>
      </p:sp>
    </p:spTree>
    <p:extLst>
      <p:ext uri="{BB962C8B-B14F-4D97-AF65-F5344CB8AC3E}">
        <p14:creationId xmlns:p14="http://schemas.microsoft.com/office/powerpoint/2010/main" val="72960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CA43D09F-5DF6-0CB0-137E-7B3743CF0209}"/>
              </a:ext>
            </a:extLst>
          </p:cNvPr>
          <p:cNvSpPr>
            <a:spLocks noGrp="1"/>
          </p:cNvSpPr>
          <p:nvPr>
            <p:ph type="sldNum" sz="quarter" idx="12"/>
          </p:nvPr>
        </p:nvSpPr>
        <p:spPr/>
        <p:txBody>
          <a:bodyPr/>
          <a:lstStyle/>
          <a:p>
            <a:fld id="{CBD12358-51D2-46B3-9BDE-DF29528B9454}" type="slidenum">
              <a:rPr lang="en-US" smtClean="0"/>
              <a:t>26</a:t>
            </a:fld>
            <a:endParaRPr lang="en-US"/>
          </a:p>
        </p:txBody>
      </p:sp>
    </p:spTree>
    <p:extLst>
      <p:ext uri="{BB962C8B-B14F-4D97-AF65-F5344CB8AC3E}">
        <p14:creationId xmlns:p14="http://schemas.microsoft.com/office/powerpoint/2010/main" val="425997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Slide Number Placeholder 6">
            <a:extLst>
              <a:ext uri="{FF2B5EF4-FFF2-40B4-BE49-F238E27FC236}">
                <a16:creationId xmlns:a16="http://schemas.microsoft.com/office/drawing/2014/main" id="{83BB832A-1BB7-EA51-9B7F-F02BF8C015DB}"/>
              </a:ext>
            </a:extLst>
          </p:cNvPr>
          <p:cNvSpPr>
            <a:spLocks noGrp="1"/>
          </p:cNvSpPr>
          <p:nvPr>
            <p:ph type="sldNum" sz="quarter" idx="12"/>
          </p:nvPr>
        </p:nvSpPr>
        <p:spPr/>
        <p:txBody>
          <a:bodyPr/>
          <a:lstStyle/>
          <a:p>
            <a:fld id="{CBD12358-51D2-46B3-9BDE-DF29528B9454}"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64377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
        <p:nvSpPr>
          <p:cNvPr id="4" name="Slide Number Placeholder 3">
            <a:extLst>
              <a:ext uri="{FF2B5EF4-FFF2-40B4-BE49-F238E27FC236}">
                <a16:creationId xmlns:a16="http://schemas.microsoft.com/office/drawing/2014/main" id="{4A4CA074-D6F1-BE81-545C-55658883ED97}"/>
              </a:ext>
            </a:extLst>
          </p:cNvPr>
          <p:cNvSpPr>
            <a:spLocks noGrp="1"/>
          </p:cNvSpPr>
          <p:nvPr>
            <p:ph type="sldNum" sz="quarter" idx="12"/>
          </p:nvPr>
        </p:nvSpPr>
        <p:spPr/>
        <p:txBody>
          <a:bodyPr/>
          <a:lstStyle/>
          <a:p>
            <a:fld id="{CBD12358-51D2-46B3-9BDE-DF29528B9454}" type="slidenum">
              <a:rPr lang="en-US" smtClean="0"/>
              <a:t>28</a:t>
            </a:fld>
            <a:endParaRPr lang="en-US" dirty="0"/>
          </a:p>
        </p:txBody>
      </p:sp>
    </p:spTree>
    <p:extLst>
      <p:ext uri="{BB962C8B-B14F-4D97-AF65-F5344CB8AC3E}">
        <p14:creationId xmlns:p14="http://schemas.microsoft.com/office/powerpoint/2010/main" val="4233691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2130220" y="1015196"/>
            <a:ext cx="7931559" cy="1722329"/>
          </a:xfrm>
        </p:spPr>
        <p:txBody>
          <a:bodyPr/>
          <a:lstStyle/>
          <a:p>
            <a:r>
              <a:rPr lang="en-US" dirty="0">
                <a:latin typeface="Times New Roman" panose="02020603050405020304" pitchFamily="18" charset="0"/>
                <a:cs typeface="Times New Roman" panose="02020603050405020304" pitchFamily="18" charset="0"/>
              </a:rPr>
              <a:t>Thank you for your time and attention!</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183449" y="4554246"/>
            <a:ext cx="9825099" cy="971342"/>
          </a:xfrm>
        </p:spPr>
        <p:txBody>
          <a:bodyPr>
            <a:normAutofit/>
          </a:bodyPr>
          <a:lstStyle/>
          <a:p>
            <a:r>
              <a:rPr lang="en-US" sz="5400" dirty="0">
                <a:latin typeface="Times New Roman" panose="02020603050405020304" pitchFamily="18" charset="0"/>
                <a:cs typeface="Times New Roman" panose="02020603050405020304" pitchFamily="18" charset="0"/>
              </a:rPr>
              <a:t>Questions and Answers</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975174" y="432692"/>
            <a:ext cx="6241651" cy="620935"/>
          </a:xfrm>
          <a:noFill/>
        </p:spPr>
        <p:txBody>
          <a:bodyPr anchor="ctr"/>
          <a:lstStyle/>
          <a:p>
            <a:pPr algn="ctr"/>
            <a:r>
              <a:rPr lang="en-US" sz="3200" dirty="0">
                <a:latin typeface="Bernard MT Condensed" panose="02050806060905020404" pitchFamily="18" charset="0"/>
              </a:rPr>
              <a:t>Overview of Redco</a:t>
            </a:r>
            <a:br>
              <a:rPr lang="en-US" sz="3200" dirty="0">
                <a:latin typeface="Bernard MT Condensed" panose="02050806060905020404" pitchFamily="18" charset="0"/>
              </a:rPr>
            </a:br>
            <a:endParaRPr lang="en-US" dirty="0">
              <a:latin typeface="Bernard MT Condensed" panose="02050806060905020404" pitchFamily="18" charset="0"/>
            </a:endParaRP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86281" y="1215025"/>
            <a:ext cx="10824409" cy="5746936"/>
          </a:xfrm>
          <a:noFill/>
        </p:spPr>
        <p:txBody>
          <a:bodyPr vert="horz" lIns="91440" tIns="45720" rIns="91440" bIns="45720" rtlCol="0" anchor="t">
            <a:normAutofit/>
          </a:bodyPr>
          <a:lstStyle/>
          <a:p>
            <a:pPr marL="0" indent="0">
              <a:buNone/>
            </a:pPr>
            <a:r>
              <a:rPr lang="en-US" dirty="0"/>
              <a:t>Redco Developments is a Sri Lankan-based mobile app development company with its head office in Kandy and has recently approved the opening of a new branch in Galle.</a:t>
            </a:r>
          </a:p>
        </p:txBody>
      </p:sp>
      <p:sp>
        <p:nvSpPr>
          <p:cNvPr id="4" name="TextBox 3">
            <a:extLst>
              <a:ext uri="{FF2B5EF4-FFF2-40B4-BE49-F238E27FC236}">
                <a16:creationId xmlns:a16="http://schemas.microsoft.com/office/drawing/2014/main" id="{20E94824-66D6-41DE-FFBF-8F4514F75189}"/>
              </a:ext>
            </a:extLst>
          </p:cNvPr>
          <p:cNvSpPr txBox="1"/>
          <p:nvPr/>
        </p:nvSpPr>
        <p:spPr>
          <a:xfrm>
            <a:off x="5998486" y="6431231"/>
            <a:ext cx="2680570" cy="369332"/>
          </a:xfrm>
          <a:prstGeom prst="rect">
            <a:avLst/>
          </a:prstGeom>
          <a:noFill/>
        </p:spPr>
        <p:txBody>
          <a:bodyPr wrap="square" rtlCol="0">
            <a:spAutoFit/>
          </a:bodyPr>
          <a:lstStyle/>
          <a:p>
            <a:pPr algn="ctr"/>
            <a:r>
              <a:rPr lang="en-US" dirty="0">
                <a:solidFill>
                  <a:schemeClr val="bg1"/>
                </a:solidFill>
              </a:rPr>
              <a:t>3</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975174" y="242103"/>
            <a:ext cx="6241651" cy="747453"/>
          </a:xfrm>
          <a:noFill/>
        </p:spPr>
        <p:txBody>
          <a:bodyPr anchor="ctr"/>
          <a:lstStyle/>
          <a:p>
            <a:pPr algn="ctr"/>
            <a:r>
              <a:rPr lang="en-US" sz="3200" dirty="0">
                <a:latin typeface="Bernard MT Condensed" panose="02050806060905020404" pitchFamily="18" charset="0"/>
              </a:rPr>
              <a:t>Network Type Selection</a:t>
            </a:r>
            <a:br>
              <a:rPr lang="en-US" sz="3200" dirty="0">
                <a:latin typeface="Bernard MT Condensed" panose="02050806060905020404" pitchFamily="18" charset="0"/>
              </a:rPr>
            </a:br>
            <a:endParaRPr lang="en-US" dirty="0">
              <a:latin typeface="Bernard MT Condensed" panose="02050806060905020404" pitchFamily="18" charset="0"/>
            </a:endParaRPr>
          </a:p>
        </p:txBody>
      </p:sp>
      <p:sp>
        <p:nvSpPr>
          <p:cNvPr id="6" name="Rectangle 1">
            <a:extLst>
              <a:ext uri="{FF2B5EF4-FFF2-40B4-BE49-F238E27FC236}">
                <a16:creationId xmlns:a16="http://schemas.microsoft.com/office/drawing/2014/main" id="{A32960E1-F6C2-A9F6-DAA8-79C4E9D5426D}"/>
              </a:ext>
            </a:extLst>
          </p:cNvPr>
          <p:cNvSpPr>
            <a:spLocks noGrp="1" noChangeArrowheads="1"/>
          </p:cNvSpPr>
          <p:nvPr>
            <p:ph idx="1"/>
          </p:nvPr>
        </p:nvSpPr>
        <p:spPr bwMode="auto">
          <a:xfrm>
            <a:off x="560469" y="602265"/>
            <a:ext cx="11276866" cy="3524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What is a network?</a:t>
            </a:r>
          </a:p>
          <a:p>
            <a:pPr marL="0" indent="0" eaLnBrk="0" fontAlgn="base" hangingPunct="0">
              <a:lnSpc>
                <a:spcPct val="100000"/>
              </a:lnSpc>
              <a:spcBef>
                <a:spcPct val="0"/>
              </a:spcBef>
              <a:spcAft>
                <a:spcPct val="0"/>
              </a:spcAft>
              <a:buClrTx/>
              <a:buNone/>
            </a:pPr>
            <a:r>
              <a:rPr lang="en-US" dirty="0"/>
              <a:t>A computer network is a system where multiple computers and other digital devices are connected to share information and resources and these devices are connected using communication media like Wi-Fi. </a:t>
            </a:r>
            <a:endPar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endPar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r>
              <a:rPr lang="en-US" altLang="en-US" sz="1900" b="1" dirty="0">
                <a:latin typeface="Times New Roman" panose="02020603050405020304" pitchFamily="18" charset="0"/>
                <a:cs typeface="Times New Roman" panose="02020603050405020304" pitchFamily="18" charset="0"/>
              </a:rPr>
              <a:t>2 Types of network</a:t>
            </a:r>
          </a:p>
          <a:p>
            <a:pPr marL="0" indent="0" eaLnBrk="0" fontAlgn="base" hangingPunct="0">
              <a:lnSpc>
                <a:spcPct val="100000"/>
              </a:lnSpc>
              <a:spcBef>
                <a:spcPct val="0"/>
              </a:spcBef>
              <a:spcAft>
                <a:spcPct val="0"/>
              </a:spcAft>
              <a:buClrTx/>
              <a:buNone/>
            </a:pPr>
            <a:endParaRPr lang="en-US" altLang="en-US" sz="1900"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r>
              <a:rPr lang="en-US" altLang="en-US" sz="1900" b="1" dirty="0">
                <a:latin typeface="Times New Roman" panose="02020603050405020304" pitchFamily="18" charset="0"/>
                <a:cs typeface="Times New Roman" panose="02020603050405020304" pitchFamily="18" charset="0"/>
              </a:rPr>
              <a:t>LAN</a:t>
            </a:r>
            <a:endParaRPr lang="en-US"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r>
              <a:rPr lang="en-US" altLang="en-US" sz="1900" b="1" dirty="0">
                <a:latin typeface="Times New Roman" panose="02020603050405020304" pitchFamily="18" charset="0"/>
                <a:cs typeface="Times New Roman" panose="02020603050405020304" pitchFamily="18" charset="0"/>
              </a:rPr>
              <a:t>MAN</a:t>
            </a:r>
          </a:p>
          <a:p>
            <a:pPr marL="0" indent="0" eaLnBrk="0" fontAlgn="base" hangingPunct="0">
              <a:lnSpc>
                <a:spcPct val="100000"/>
              </a:lnSpc>
              <a:spcBef>
                <a:spcPct val="0"/>
              </a:spcBef>
              <a:spcAft>
                <a:spcPct val="0"/>
              </a:spcAft>
              <a:buClrTx/>
              <a:buNone/>
            </a:pPr>
            <a:r>
              <a:rPr lang="en-US" b="1" dirty="0">
                <a:latin typeface="Times New Roman" panose="02020603050405020304" pitchFamily="18" charset="0"/>
                <a:cs typeface="Times New Roman" panose="02020603050405020304" pitchFamily="18" charset="0"/>
              </a:rPr>
              <a:t>WAN</a:t>
            </a:r>
          </a:p>
          <a:p>
            <a:pPr marL="0" indent="0" eaLnBrk="0" fontAlgn="base" hangingPunct="0">
              <a:lnSpc>
                <a:spcPct val="100000"/>
              </a:lnSpc>
              <a:spcBef>
                <a:spcPct val="0"/>
              </a:spcBef>
              <a:spcAft>
                <a:spcPct val="0"/>
              </a:spcAft>
              <a:buClrTx/>
              <a:buNone/>
            </a:pPr>
            <a:r>
              <a:rPr lang="en-US" b="1" dirty="0">
                <a:latin typeface="Times New Roman" panose="02020603050405020304" pitchFamily="18" charset="0"/>
                <a:cs typeface="Times New Roman" panose="02020603050405020304" pitchFamily="18" charset="0"/>
              </a:rPr>
              <a:t>PAN</a:t>
            </a:r>
            <a:endParaRPr lang="en-US"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endParaRPr lang="en-US" b="1" dirty="0"/>
          </a:p>
          <a:p>
            <a:pPr marL="0" indent="0" eaLnBrk="0" fontAlgn="base" hangingPunct="0">
              <a:lnSpc>
                <a:spcPct val="100000"/>
              </a:lnSpc>
              <a:spcBef>
                <a:spcPct val="0"/>
              </a:spcBef>
              <a:spcAft>
                <a:spcPct val="0"/>
              </a:spcAft>
              <a:buClrTx/>
              <a:buNone/>
            </a:pPr>
            <a:endParaRPr lang="en-US" altLang="en-US" sz="19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F59E77-2231-E82E-18EC-DF13F1FFB284}"/>
              </a:ext>
            </a:extLst>
          </p:cNvPr>
          <p:cNvSpPr txBox="1"/>
          <p:nvPr/>
        </p:nvSpPr>
        <p:spPr>
          <a:xfrm>
            <a:off x="6198902" y="6419486"/>
            <a:ext cx="2680570" cy="369332"/>
          </a:xfrm>
          <a:prstGeom prst="rect">
            <a:avLst/>
          </a:prstGeom>
          <a:noFill/>
        </p:spPr>
        <p:txBody>
          <a:bodyPr wrap="square" rtlCol="0">
            <a:spAutoFit/>
          </a:bodyPr>
          <a:lstStyle/>
          <a:p>
            <a:pPr algn="ctr"/>
            <a:r>
              <a:rPr lang="en-US" dirty="0">
                <a:solidFill>
                  <a:schemeClr val="bg1"/>
                </a:solidFill>
              </a:rPr>
              <a:t>4</a:t>
            </a:r>
          </a:p>
        </p:txBody>
      </p:sp>
    </p:spTree>
    <p:extLst>
      <p:ext uri="{BB962C8B-B14F-4D97-AF65-F5344CB8AC3E}">
        <p14:creationId xmlns:p14="http://schemas.microsoft.com/office/powerpoint/2010/main" val="358624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C54844-5AA8-8150-620D-AA86970EA8B9}"/>
              </a:ext>
            </a:extLst>
          </p:cNvPr>
          <p:cNvSpPr>
            <a:spLocks noGrp="1"/>
          </p:cNvSpPr>
          <p:nvPr>
            <p:ph idx="1"/>
          </p:nvPr>
        </p:nvSpPr>
        <p:spPr>
          <a:xfrm>
            <a:off x="444957" y="476615"/>
            <a:ext cx="7383810" cy="4370957"/>
          </a:xfrm>
        </p:spPr>
        <p:txBody>
          <a:bodyPr>
            <a:normAutofit fontScale="92500" lnSpcReduction="20000"/>
          </a:bodyPr>
          <a:lstStyle/>
          <a:p>
            <a:pPr marL="0" indent="0" eaLnBrk="0" fontAlgn="base" hangingPunct="0">
              <a:lnSpc>
                <a:spcPct val="100000"/>
              </a:lnSpc>
              <a:spcBef>
                <a:spcPct val="0"/>
              </a:spcBef>
              <a:spcAft>
                <a:spcPct val="0"/>
              </a:spcAft>
              <a:buClrTx/>
              <a:buNone/>
            </a:pPr>
            <a:r>
              <a:rPr lang="en-US" altLang="en-US" b="1" dirty="0">
                <a:latin typeface="Times New Roman" panose="02020603050405020304" pitchFamily="18" charset="0"/>
                <a:cs typeface="Times New Roman" panose="02020603050405020304" pitchFamily="18" charset="0"/>
              </a:rPr>
              <a:t>3 use and benefits of network to Redco</a:t>
            </a:r>
          </a:p>
          <a:p>
            <a:pPr marL="0" indent="0" eaLnBrk="0" fontAlgn="base" hangingPunct="0">
              <a:lnSpc>
                <a:spcPct val="100000"/>
              </a:lnSpc>
              <a:spcBef>
                <a:spcPct val="0"/>
              </a:spcBef>
              <a:spcAft>
                <a:spcPct val="0"/>
              </a:spcAft>
              <a:buClrTx/>
              <a:buNone/>
            </a:pPr>
            <a:endParaRPr lang="en-US" altLang="en-US"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r>
              <a:rPr lang="en-US" dirty="0"/>
              <a:t>The main use of a computer network is to allow data to be exchanged through sharing of information such as files, applications, and hardware devices like printers, or storage devices</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endParaRPr lang="en-US" dirty="0"/>
          </a:p>
          <a:p>
            <a:pPr eaLnBrk="0" fontAlgn="base" hangingPunct="0">
              <a:lnSpc>
                <a:spcPct val="100000"/>
              </a:lnSpc>
              <a:spcBef>
                <a:spcPct val="0"/>
              </a:spcBef>
              <a:spcAft>
                <a:spcPct val="0"/>
              </a:spcAft>
              <a:buClrTx/>
            </a:pPr>
            <a:r>
              <a:rPr lang="en-US" dirty="0"/>
              <a:t>Shared hardware like printers</a:t>
            </a:r>
          </a:p>
          <a:p>
            <a:pPr eaLnBrk="0" fontAlgn="base" hangingPunct="0">
              <a:lnSpc>
                <a:spcPct val="100000"/>
              </a:lnSpc>
              <a:spcBef>
                <a:spcPct val="0"/>
              </a:spcBef>
              <a:spcAft>
                <a:spcPct val="0"/>
              </a:spcAft>
              <a:buClrTx/>
            </a:pPr>
            <a:r>
              <a:rPr lang="en-US" dirty="0"/>
              <a:t>Centralized management</a:t>
            </a:r>
          </a:p>
          <a:p>
            <a:pPr eaLnBrk="0" fontAlgn="base" hangingPunct="0">
              <a:lnSpc>
                <a:spcPct val="100000"/>
              </a:lnSpc>
              <a:spcBef>
                <a:spcPct val="0"/>
              </a:spcBef>
              <a:spcAft>
                <a:spcPct val="0"/>
              </a:spcAft>
              <a:buClrTx/>
            </a:pPr>
            <a:r>
              <a:rPr lang="en-US" dirty="0" err="1"/>
              <a:t>Flexiblity</a:t>
            </a:r>
            <a:endParaRPr lang="en-US" dirty="0"/>
          </a:p>
          <a:p>
            <a:pPr eaLnBrk="0" fontAlgn="base" hangingPunct="0">
              <a:lnSpc>
                <a:spcPct val="100000"/>
              </a:lnSpc>
              <a:spcBef>
                <a:spcPct val="0"/>
              </a:spcBef>
              <a:spcAft>
                <a:spcPct val="0"/>
              </a:spcAft>
              <a:buClrTx/>
            </a:pPr>
            <a:r>
              <a:rPr lang="en-US" dirty="0"/>
              <a:t>Easy communication</a:t>
            </a:r>
          </a:p>
          <a:p>
            <a:pPr marL="0" indent="0" eaLnBrk="0" fontAlgn="base" hangingPunct="0">
              <a:lnSpc>
                <a:spcPct val="100000"/>
              </a:lnSpc>
              <a:spcBef>
                <a:spcPct val="0"/>
              </a:spcBef>
              <a:spcAft>
                <a:spcPct val="0"/>
              </a:spcAft>
              <a:buClrTx/>
              <a:buNone/>
            </a:pPr>
            <a:endParaRPr lang="en-US" altLang="en-US"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r>
              <a:rPr lang="en-US" altLang="en-US" b="1" dirty="0">
                <a:latin typeface="Times New Roman" panose="02020603050405020304" pitchFamily="18" charset="0"/>
                <a:cs typeface="Times New Roman" panose="02020603050405020304" pitchFamily="18" charset="0"/>
              </a:rPr>
              <a:t>4 Explain network devices and their used </a:t>
            </a:r>
          </a:p>
          <a:p>
            <a:pPr marL="0" indent="0" eaLnBrk="0" fontAlgn="base" hangingPunct="0">
              <a:lnSpc>
                <a:spcPct val="100000"/>
              </a:lnSpc>
              <a:spcBef>
                <a:spcPct val="0"/>
              </a:spcBef>
              <a:spcAft>
                <a:spcPct val="0"/>
              </a:spcAft>
              <a:buClrTx/>
              <a:buNone/>
            </a:pPr>
            <a:r>
              <a:rPr lang="en-US" altLang="en-US" b="1" dirty="0">
                <a:latin typeface="Times New Roman" panose="02020603050405020304" pitchFamily="18" charset="0"/>
                <a:cs typeface="Times New Roman" panose="02020603050405020304" pitchFamily="18" charset="0"/>
              </a:rPr>
              <a:t>technologies with real images performance</a:t>
            </a:r>
          </a:p>
          <a:p>
            <a:pPr eaLnBrk="0" fontAlgn="base" hangingPunct="0">
              <a:lnSpc>
                <a:spcPct val="100000"/>
              </a:lnSpc>
              <a:spcBef>
                <a:spcPct val="0"/>
              </a:spcBef>
              <a:spcAft>
                <a:spcPct val="0"/>
              </a:spcAft>
              <a:buClrTx/>
            </a:pPr>
            <a:r>
              <a:rPr lang="en-US" altLang="en-US" b="1" dirty="0">
                <a:latin typeface="Times New Roman" panose="02020603050405020304" pitchFamily="18" charset="0"/>
                <a:cs typeface="Times New Roman" panose="02020603050405020304" pitchFamily="18" charset="0"/>
              </a:rPr>
              <a:t>VPN</a:t>
            </a:r>
          </a:p>
          <a:p>
            <a:pPr eaLnBrk="0" fontAlgn="base" hangingPunct="0">
              <a:lnSpc>
                <a:spcPct val="100000"/>
              </a:lnSpc>
              <a:spcBef>
                <a:spcPct val="0"/>
              </a:spcBef>
              <a:spcAft>
                <a:spcPct val="0"/>
              </a:spcAft>
              <a:buClrTx/>
            </a:pPr>
            <a:r>
              <a:rPr lang="en-US" altLang="en-US" b="1" dirty="0">
                <a:latin typeface="Times New Roman" panose="02020603050405020304" pitchFamily="18" charset="0"/>
                <a:cs typeface="Times New Roman" panose="02020603050405020304" pitchFamily="18" charset="0"/>
              </a:rPr>
              <a:t>DMZ</a:t>
            </a:r>
          </a:p>
          <a:p>
            <a:pPr eaLnBrk="0" fontAlgn="base" hangingPunct="0">
              <a:lnSpc>
                <a:spcPct val="100000"/>
              </a:lnSpc>
              <a:spcBef>
                <a:spcPct val="0"/>
              </a:spcBef>
              <a:spcAft>
                <a:spcPct val="0"/>
              </a:spcAft>
              <a:buClrTx/>
            </a:pPr>
            <a:r>
              <a:rPr lang="en-US" altLang="en-US" b="1" dirty="0">
                <a:latin typeface="Times New Roman" panose="02020603050405020304" pitchFamily="18" charset="0"/>
                <a:cs typeface="Times New Roman" panose="02020603050405020304" pitchFamily="18" charset="0"/>
              </a:rPr>
              <a:t>Firewall </a:t>
            </a:r>
          </a:p>
          <a:p>
            <a:pPr marL="0" indent="0" eaLnBrk="0" fontAlgn="base" hangingPunct="0">
              <a:lnSpc>
                <a:spcPct val="100000"/>
              </a:lnSpc>
              <a:spcBef>
                <a:spcPct val="0"/>
              </a:spcBef>
              <a:spcAft>
                <a:spcPct val="0"/>
              </a:spcAft>
              <a:buClrTx/>
              <a:buNone/>
            </a:pPr>
            <a:r>
              <a:rPr lang="en-US" altLang="en-US" b="1" dirty="0">
                <a:latin typeface="Times New Roman" panose="02020603050405020304" pitchFamily="18" charset="0"/>
                <a:cs typeface="Times New Roman" panose="02020603050405020304" pitchFamily="18" charset="0"/>
              </a:rPr>
              <a:t> </a:t>
            </a:r>
          </a:p>
          <a:p>
            <a:pPr marL="0" indent="0" eaLnBrk="0" fontAlgn="base" hangingPunct="0">
              <a:lnSpc>
                <a:spcPct val="100000"/>
              </a:lnSpc>
              <a:spcBef>
                <a:spcPct val="0"/>
              </a:spcBef>
              <a:spcAft>
                <a:spcPct val="0"/>
              </a:spcAft>
              <a:buClrTx/>
              <a:buNone/>
            </a:pPr>
            <a:r>
              <a:rPr lang="en-US" altLang="en-US" b="1" dirty="0">
                <a:latin typeface="Times New Roman" panose="02020603050405020304" pitchFamily="18" charset="0"/>
                <a:cs typeface="Times New Roman" panose="02020603050405020304" pitchFamily="18" charset="0"/>
              </a:rPr>
              <a:t>Types of cables</a:t>
            </a:r>
          </a:p>
          <a:p>
            <a:pPr marL="0" indent="0" eaLnBrk="0" fontAlgn="base" hangingPunct="0">
              <a:lnSpc>
                <a:spcPct val="100000"/>
              </a:lnSpc>
              <a:spcBef>
                <a:spcPct val="0"/>
              </a:spcBef>
              <a:spcAft>
                <a:spcPct val="0"/>
              </a:spcAft>
              <a:buClrTx/>
              <a:buNone/>
            </a:pPr>
            <a:endParaRPr lang="en-US" altLang="en-US"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endParaRPr lang="en-US" altLang="en-US" b="1"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6700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971326" y="165840"/>
            <a:ext cx="2249346" cy="1710354"/>
          </a:xfrm>
          <a:noFill/>
        </p:spPr>
        <p:txBody>
          <a:bodyPr anchor="ctr"/>
          <a:lstStyle/>
          <a:p>
            <a:r>
              <a:rPr lang="en-US" sz="3200" dirty="0">
                <a:latin typeface="Bernard MT Condensed" panose="02050806060905020404" pitchFamily="18" charset="0"/>
              </a:rPr>
              <a:t>Topology</a:t>
            </a: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endParaRPr lang="en-US" dirty="0">
              <a:latin typeface="Bernard MT Condensed" panose="02050806060905020404" pitchFamily="18" charset="0"/>
            </a:endParaRPr>
          </a:p>
        </p:txBody>
      </p:sp>
      <p:sp>
        <p:nvSpPr>
          <p:cNvPr id="6" name="Rectangle 1">
            <a:extLst>
              <a:ext uri="{FF2B5EF4-FFF2-40B4-BE49-F238E27FC236}">
                <a16:creationId xmlns:a16="http://schemas.microsoft.com/office/drawing/2014/main" id="{8B098BB0-34BD-F94F-3B48-594E0F8FB18C}"/>
              </a:ext>
            </a:extLst>
          </p:cNvPr>
          <p:cNvSpPr>
            <a:spLocks noGrp="1" noChangeArrowheads="1"/>
          </p:cNvSpPr>
          <p:nvPr>
            <p:ph idx="1"/>
          </p:nvPr>
        </p:nvSpPr>
        <p:spPr bwMode="auto">
          <a:xfrm>
            <a:off x="435389" y="889843"/>
            <a:ext cx="1157174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lang="en-US" dirty="0"/>
              <a:t>Network topology describes the physical or logical configuration of devices in a network, and the paths through which data will flow between devices </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r>
              <a:rPr lang="en-US" b="1" dirty="0"/>
              <a:t>Bus topology </a:t>
            </a:r>
            <a:r>
              <a:rPr lang="en-US" dirty="0"/>
              <a:t>involves connecting devices to a single cable, or backbone. Data is sent from one device on the network over the backbone, and it travels in both directions until it reaches its desired destination </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r>
              <a:rPr lang="en-US" b="1" dirty="0"/>
              <a:t>star topology </a:t>
            </a:r>
            <a:r>
              <a:rPr lang="en-US" dirty="0"/>
              <a:t>all devices are connected to a central device such as a switch or hub </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r>
              <a:rPr lang="en-US" b="1" dirty="0"/>
              <a:t>Ring topology </a:t>
            </a:r>
            <a:r>
              <a:rPr lang="en-US" dirty="0"/>
              <a:t>a circular data path is formed by each device being connected to exactly two other devices, in this every device forwards and sends the data to the next until it reaches its target </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r>
              <a:rPr lang="en-US" b="1" dirty="0"/>
              <a:t>Mesh topology </a:t>
            </a:r>
            <a:r>
              <a:rPr lang="en-US" dirty="0"/>
              <a:t>provides multiple paths and ways for data to travel which makes the network highly reliable and easy. There are 2 types of mesh topology, full mesh and partial mesh.</a:t>
            </a:r>
          </a:p>
          <a:p>
            <a:pPr marL="0" indent="0" eaLnBrk="0" fontAlgn="base" hangingPunct="0">
              <a:lnSpc>
                <a:spcPct val="100000"/>
              </a:lnSpc>
              <a:spcBef>
                <a:spcPct val="0"/>
              </a:spcBef>
              <a:spcAft>
                <a:spcPct val="0"/>
              </a:spcAft>
              <a:buClrTx/>
              <a:buNone/>
            </a:pPr>
            <a:endParaRPr lang="en-US" dirty="0"/>
          </a:p>
          <a:p>
            <a:pPr marL="0" indent="0" eaLnBrk="0" fontAlgn="base" hangingPunct="0">
              <a:lnSpc>
                <a:spcPct val="100000"/>
              </a:lnSpc>
              <a:spcBef>
                <a:spcPct val="0"/>
              </a:spcBef>
              <a:spcAft>
                <a:spcPct val="0"/>
              </a:spcAft>
              <a:buClrTx/>
              <a:buNone/>
            </a:pPr>
            <a:r>
              <a:rPr lang="en-US" b="1" dirty="0"/>
              <a:t>Hybrid topology </a:t>
            </a:r>
            <a:r>
              <a:rPr lang="en-US" dirty="0"/>
              <a:t>is a combination of two or more different types of network topologies, such as star, bus, ring, or mesh, blended together to fit the specific needs of an organization</a:t>
            </a: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4DE433C-12EB-40A8-B22F-FC618CB6BB93}"/>
              </a:ext>
            </a:extLst>
          </p:cNvPr>
          <p:cNvSpPr txBox="1"/>
          <p:nvPr/>
        </p:nvSpPr>
        <p:spPr>
          <a:xfrm>
            <a:off x="6095999" y="6433439"/>
            <a:ext cx="2680570" cy="369332"/>
          </a:xfrm>
          <a:prstGeom prst="rect">
            <a:avLst/>
          </a:prstGeom>
          <a:noFill/>
        </p:spPr>
        <p:txBody>
          <a:bodyPr wrap="square" rtlCol="0">
            <a:spAutoFit/>
          </a:bodyPr>
          <a:lstStyle/>
          <a:p>
            <a:pPr algn="ctr"/>
            <a:r>
              <a:rPr lang="en-US" dirty="0">
                <a:solidFill>
                  <a:schemeClr val="bg1"/>
                </a:solidFill>
              </a:rPr>
              <a:t>5</a:t>
            </a:r>
          </a:p>
        </p:txBody>
      </p:sp>
    </p:spTree>
    <p:extLst>
      <p:ext uri="{BB962C8B-B14F-4D97-AF65-F5344CB8AC3E}">
        <p14:creationId xmlns:p14="http://schemas.microsoft.com/office/powerpoint/2010/main" val="23344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083AEE-9F6D-F9F5-A810-15C27B808519}"/>
              </a:ext>
            </a:extLst>
          </p:cNvPr>
          <p:cNvSpPr>
            <a:spLocks noGrp="1"/>
          </p:cNvSpPr>
          <p:nvPr>
            <p:ph idx="1"/>
          </p:nvPr>
        </p:nvSpPr>
        <p:spPr>
          <a:xfrm>
            <a:off x="319696" y="1108699"/>
            <a:ext cx="11780445" cy="3474720"/>
          </a:xfrm>
        </p:spPr>
        <p:txBody>
          <a:bodyPr>
            <a:normAutofit fontScale="92500" lnSpcReduction="20000"/>
          </a:bodyPr>
          <a:lstStyle/>
          <a:p>
            <a:pPr marL="0" indent="0">
              <a:buNone/>
            </a:pPr>
            <a:r>
              <a:rPr lang="en-US" dirty="0"/>
              <a:t>Network protocols are formal specifications that define the rules for transmitting and receiving data in networks this enables reliable communication between devices by specifying how the connection will be initiated, formatted, and transferred as well as how to handle errors. </a:t>
            </a:r>
          </a:p>
          <a:p>
            <a:pPr marL="0" indent="0">
              <a:buNone/>
            </a:pPr>
            <a:r>
              <a:rPr lang="en-US" dirty="0"/>
              <a:t>HTTP (hyper text transfer protocol)- used for transferring web pages on the internet</a:t>
            </a:r>
          </a:p>
          <a:p>
            <a:pPr marL="0" indent="0">
              <a:buNone/>
            </a:pPr>
            <a:r>
              <a:rPr lang="en-US" dirty="0"/>
              <a:t>HTTPS (HTTP secure)- Secure version of HTTP with integration using SSL/TLS</a:t>
            </a:r>
          </a:p>
          <a:p>
            <a:pPr marL="0" indent="0">
              <a:buNone/>
            </a:pPr>
            <a:r>
              <a:rPr lang="en-US" dirty="0"/>
              <a:t>FTP (file transfer protocol)- used for transferring files between computers</a:t>
            </a:r>
          </a:p>
          <a:p>
            <a:pPr marL="0" indent="0">
              <a:buNone/>
            </a:pPr>
            <a:r>
              <a:rPr lang="en-US" dirty="0"/>
              <a:t>SMTP (simple mail transfer protocol)- is used to send emails</a:t>
            </a:r>
          </a:p>
          <a:p>
            <a:pPr marL="0" indent="0">
              <a:buNone/>
            </a:pPr>
            <a:r>
              <a:rPr lang="en-US" dirty="0"/>
              <a:t>DHCP (dynamic host configuration protocol)- automatically assigns IP addresses to devices</a:t>
            </a:r>
          </a:p>
          <a:p>
            <a:pPr marL="0" indent="0">
              <a:buNone/>
            </a:pPr>
            <a:r>
              <a:rPr lang="en-US" dirty="0"/>
              <a:t>TCP (transmission control protocol)- this protocol ensures reliable data transfer by breaking data into packets in order</a:t>
            </a:r>
          </a:p>
          <a:p>
            <a:pPr marL="0" indent="0">
              <a:buNone/>
            </a:pPr>
            <a:endParaRPr lang="en-US" dirty="0"/>
          </a:p>
        </p:txBody>
      </p:sp>
      <p:sp>
        <p:nvSpPr>
          <p:cNvPr id="5" name="Title 1">
            <a:extLst>
              <a:ext uri="{FF2B5EF4-FFF2-40B4-BE49-F238E27FC236}">
                <a16:creationId xmlns:a16="http://schemas.microsoft.com/office/drawing/2014/main" id="{F6D03DDF-EA74-3D14-8B5A-ADDF70BA2A1F}"/>
              </a:ext>
            </a:extLst>
          </p:cNvPr>
          <p:cNvSpPr>
            <a:spLocks noGrp="1"/>
          </p:cNvSpPr>
          <p:nvPr>
            <p:ph type="title"/>
          </p:nvPr>
        </p:nvSpPr>
        <p:spPr>
          <a:xfrm>
            <a:off x="4930326" y="153314"/>
            <a:ext cx="2331348" cy="1710354"/>
          </a:xfrm>
          <a:noFill/>
        </p:spPr>
        <p:txBody>
          <a:bodyPr anchor="ctr"/>
          <a:lstStyle/>
          <a:p>
            <a:r>
              <a:rPr lang="en-US" dirty="0">
                <a:latin typeface="Bernard MT Condensed" panose="02050806060905020404" pitchFamily="18" charset="0"/>
              </a:rPr>
              <a:t>protocols</a:t>
            </a: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endParaRPr lang="en-US" dirty="0">
              <a:latin typeface="Bernard MT Condensed" panose="02050806060905020404" pitchFamily="18" charset="0"/>
            </a:endParaRPr>
          </a:p>
        </p:txBody>
      </p:sp>
    </p:spTree>
    <p:extLst>
      <p:ext uri="{BB962C8B-B14F-4D97-AF65-F5344CB8AC3E}">
        <p14:creationId xmlns:p14="http://schemas.microsoft.com/office/powerpoint/2010/main" val="344770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975174" y="575646"/>
            <a:ext cx="6241651" cy="1710354"/>
          </a:xfrm>
          <a:noFill/>
        </p:spPr>
        <p:txBody>
          <a:bodyPr anchor="ctr"/>
          <a:lstStyle/>
          <a:p>
            <a:pPr algn="ctr"/>
            <a:r>
              <a:rPr lang="en-US" sz="3200" dirty="0">
                <a:latin typeface="Bernard MT Condensed" panose="02050806060905020404" pitchFamily="18" charset="0"/>
              </a:rPr>
              <a:t>Devices &amp; Software Used</a:t>
            </a: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endParaRPr lang="en-US" dirty="0">
              <a:latin typeface="Bernard MT Condensed" panose="02050806060905020404" pitchFamily="18" charset="0"/>
            </a:endParaRPr>
          </a:p>
        </p:txBody>
      </p:sp>
      <p:sp>
        <p:nvSpPr>
          <p:cNvPr id="4" name="Rectangle 1">
            <a:extLst>
              <a:ext uri="{FF2B5EF4-FFF2-40B4-BE49-F238E27FC236}">
                <a16:creationId xmlns:a16="http://schemas.microsoft.com/office/drawing/2014/main" id="{4138C34A-A39F-A2E4-39C3-793B1373C736}"/>
              </a:ext>
            </a:extLst>
          </p:cNvPr>
          <p:cNvSpPr>
            <a:spLocks noGrp="1" noChangeArrowheads="1"/>
          </p:cNvSpPr>
          <p:nvPr>
            <p:ph idx="1"/>
          </p:nvPr>
        </p:nvSpPr>
        <p:spPr bwMode="auto">
          <a:xfrm>
            <a:off x="493280" y="1292324"/>
            <a:ext cx="649466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Routers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used to connect the Kandy and Galle branches and perform inter-VLAN routing.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Layer 3 switches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used within each floor to handle VLAN segmentation and local routing.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Points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installed in customer service areas and boardrooms to provide secure Wi-Fi access.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run services like DHCP, DNS, ERP, and IP camera storage with static IP addresses.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Cisco Packet Tracer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used to simulate, configure, and test the full network design.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Windows Server OS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installed on physical servers to host core services securely.</a:t>
            </a:r>
          </a:p>
        </p:txBody>
      </p:sp>
      <p:pic>
        <p:nvPicPr>
          <p:cNvPr id="1029" name="Picture 5" descr="Windows Server Icon at Vectorified.com | Collection of Windows Server Icon  free for personal use">
            <a:extLst>
              <a:ext uri="{FF2B5EF4-FFF2-40B4-BE49-F238E27FC236}">
                <a16:creationId xmlns:a16="http://schemas.microsoft.com/office/drawing/2014/main" id="{5B09FD09-9B85-B597-04F4-322CACF19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222" y="2522101"/>
            <a:ext cx="1849155" cy="123052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isco Packet Tracer 2025 For Windows - Download For Free">
            <a:extLst>
              <a:ext uri="{FF2B5EF4-FFF2-40B4-BE49-F238E27FC236}">
                <a16:creationId xmlns:a16="http://schemas.microsoft.com/office/drawing/2014/main" id="{38CA7655-C6E4-05A4-859C-8862B77482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60" t="15240" r="25238" b="14090"/>
          <a:stretch>
            <a:fillRect/>
          </a:stretch>
        </p:blipFill>
        <p:spPr bwMode="auto">
          <a:xfrm>
            <a:off x="6987949" y="4311953"/>
            <a:ext cx="1291577" cy="129157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erver Rack Icon Vector Art, Icons, and Graphics for Free Download">
            <a:extLst>
              <a:ext uri="{FF2B5EF4-FFF2-40B4-BE49-F238E27FC236}">
                <a16:creationId xmlns:a16="http://schemas.microsoft.com/office/drawing/2014/main" id="{00CA5607-2DF6-99B6-5424-82A1151C9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6825" y="3106841"/>
            <a:ext cx="1291577" cy="129157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Router - Free computer icons">
            <a:extLst>
              <a:ext uri="{FF2B5EF4-FFF2-40B4-BE49-F238E27FC236}">
                <a16:creationId xmlns:a16="http://schemas.microsoft.com/office/drawing/2014/main" id="{32BFD315-946F-0CAB-D5FD-64E04DC673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5314" y="4621153"/>
            <a:ext cx="1291577" cy="129157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422F8BE4-3967-6CCC-9EDD-0394A7543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5314" y="1292324"/>
            <a:ext cx="2176856" cy="15237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4A8002-E7FF-3A36-753F-A51429F6D34F}"/>
              </a:ext>
            </a:extLst>
          </p:cNvPr>
          <p:cNvSpPr txBox="1"/>
          <p:nvPr/>
        </p:nvSpPr>
        <p:spPr>
          <a:xfrm>
            <a:off x="6095999" y="6433439"/>
            <a:ext cx="2680570" cy="369332"/>
          </a:xfrm>
          <a:prstGeom prst="rect">
            <a:avLst/>
          </a:prstGeom>
          <a:noFill/>
        </p:spPr>
        <p:txBody>
          <a:bodyPr wrap="square" rtlCol="0">
            <a:spAutoFit/>
          </a:bodyPr>
          <a:lstStyle/>
          <a:p>
            <a:pPr algn="ctr"/>
            <a:r>
              <a:rPr lang="en-US" dirty="0">
                <a:solidFill>
                  <a:schemeClr val="bg1"/>
                </a:solidFill>
              </a:rPr>
              <a:t>6</a:t>
            </a:r>
          </a:p>
        </p:txBody>
      </p:sp>
    </p:spTree>
    <p:extLst>
      <p:ext uri="{BB962C8B-B14F-4D97-AF65-F5344CB8AC3E}">
        <p14:creationId xmlns:p14="http://schemas.microsoft.com/office/powerpoint/2010/main" val="68211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975174" y="126356"/>
            <a:ext cx="6241651" cy="1710354"/>
          </a:xfrm>
          <a:noFill/>
        </p:spPr>
        <p:txBody>
          <a:bodyPr anchor="ctr"/>
          <a:lstStyle/>
          <a:p>
            <a:br>
              <a:rPr lang="en-US" sz="3200" dirty="0">
                <a:latin typeface="Bernard MT Condensed" panose="02050806060905020404" pitchFamily="18" charset="0"/>
              </a:rPr>
            </a:br>
            <a:br>
              <a:rPr lang="en-US" sz="3200" dirty="0">
                <a:latin typeface="Bernard MT Condensed" panose="02050806060905020404" pitchFamily="18" charset="0"/>
              </a:rPr>
            </a:br>
            <a:r>
              <a:rPr lang="en-US" sz="3200" dirty="0">
                <a:latin typeface="Bernard MT Condensed" panose="02050806060905020404" pitchFamily="18" charset="0"/>
              </a:rPr>
              <a:t>VLAN &amp; IP Addressing</a:t>
            </a:r>
            <a:br>
              <a:rPr lang="en-US" sz="3200" dirty="0">
                <a:latin typeface="Bernard MT Condensed" panose="02050806060905020404" pitchFamily="18" charset="0"/>
              </a:rPr>
            </a:br>
            <a:br>
              <a:rPr lang="en-US" sz="3200" dirty="0">
                <a:latin typeface="Bernard MT Condensed" panose="02050806060905020404" pitchFamily="18" charset="0"/>
              </a:rPr>
            </a:br>
            <a:br>
              <a:rPr lang="en-US" sz="3200" dirty="0">
                <a:latin typeface="Bernard MT Condensed" panose="02050806060905020404" pitchFamily="18" charset="0"/>
              </a:rPr>
            </a:br>
            <a:endParaRPr lang="en-US" dirty="0">
              <a:latin typeface="Bernard MT Condensed" panose="02050806060905020404" pitchFamily="18" charset="0"/>
            </a:endParaRPr>
          </a:p>
        </p:txBody>
      </p:sp>
      <p:sp>
        <p:nvSpPr>
          <p:cNvPr id="6" name="Rectangle 1">
            <a:extLst>
              <a:ext uri="{FF2B5EF4-FFF2-40B4-BE49-F238E27FC236}">
                <a16:creationId xmlns:a16="http://schemas.microsoft.com/office/drawing/2014/main" id="{3265BF69-2668-ADE0-DF1E-96D2E30437D0}"/>
              </a:ext>
            </a:extLst>
          </p:cNvPr>
          <p:cNvSpPr>
            <a:spLocks noGrp="1" noChangeArrowheads="1"/>
          </p:cNvSpPr>
          <p:nvPr>
            <p:ph idx="1"/>
          </p:nvPr>
        </p:nvSpPr>
        <p:spPr bwMode="auto">
          <a:xfrm>
            <a:off x="851896" y="1425744"/>
            <a:ext cx="9142881"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pPr>
            <a:r>
              <a:rPr lang="en-US" sz="1900" dirty="0"/>
              <a:t>Departments are separated using VLANs for better security and control.</a:t>
            </a:r>
          </a:p>
          <a:p>
            <a:pPr eaLnBrk="0" fontAlgn="base" hangingPunct="0">
              <a:lnSpc>
                <a:spcPct val="100000"/>
              </a:lnSpc>
              <a:spcBef>
                <a:spcPct val="0"/>
              </a:spcBef>
              <a:spcAft>
                <a:spcPct val="0"/>
              </a:spcAft>
              <a:buClrTx/>
            </a:pPr>
            <a:endParaRPr lang="en-US" sz="1900" dirty="0"/>
          </a:p>
          <a:p>
            <a:pPr eaLnBrk="0" fontAlgn="base" hangingPunct="0">
              <a:lnSpc>
                <a:spcPct val="100000"/>
              </a:lnSpc>
              <a:spcBef>
                <a:spcPct val="0"/>
              </a:spcBef>
              <a:spcAft>
                <a:spcPct val="0"/>
              </a:spcAft>
              <a:buClrTx/>
            </a:pPr>
            <a:r>
              <a:rPr lang="en-US" sz="1900" dirty="0"/>
              <a:t>Kandy uses the </a:t>
            </a:r>
            <a:r>
              <a:rPr lang="en-US" sz="1900" b="1" dirty="0"/>
              <a:t>200.100.10.0/24</a:t>
            </a:r>
            <a:r>
              <a:rPr lang="en-US" sz="1900" dirty="0"/>
              <a:t> IP range for all its internal devices.</a:t>
            </a:r>
          </a:p>
          <a:p>
            <a:pPr eaLnBrk="0" fontAlgn="base" hangingPunct="0">
              <a:lnSpc>
                <a:spcPct val="100000"/>
              </a:lnSpc>
              <a:spcBef>
                <a:spcPct val="0"/>
              </a:spcBef>
              <a:spcAft>
                <a:spcPct val="0"/>
              </a:spcAft>
              <a:buClrTx/>
            </a:pPr>
            <a:endParaRPr lang="en-US" sz="1900" dirty="0"/>
          </a:p>
          <a:p>
            <a:pPr eaLnBrk="0" fontAlgn="base" hangingPunct="0">
              <a:lnSpc>
                <a:spcPct val="100000"/>
              </a:lnSpc>
              <a:spcBef>
                <a:spcPct val="0"/>
              </a:spcBef>
              <a:spcAft>
                <a:spcPct val="0"/>
              </a:spcAft>
              <a:buClrTx/>
            </a:pPr>
            <a:r>
              <a:rPr lang="en-US" sz="1900" dirty="0"/>
              <a:t>Galle uses the </a:t>
            </a:r>
            <a:r>
              <a:rPr lang="en-US" sz="1900" b="1" dirty="0"/>
              <a:t>200.100.20.0/24</a:t>
            </a:r>
            <a:r>
              <a:rPr lang="en-US" sz="1900" dirty="0"/>
              <a:t> IP range for local devices and PCs.</a:t>
            </a:r>
          </a:p>
          <a:p>
            <a:pPr eaLnBrk="0" fontAlgn="base" hangingPunct="0">
              <a:lnSpc>
                <a:spcPct val="100000"/>
              </a:lnSpc>
              <a:spcBef>
                <a:spcPct val="0"/>
              </a:spcBef>
              <a:spcAft>
                <a:spcPct val="0"/>
              </a:spcAft>
              <a:buClrTx/>
            </a:pPr>
            <a:endParaRPr lang="en-US" sz="1900" dirty="0"/>
          </a:p>
          <a:p>
            <a:pPr eaLnBrk="0" fontAlgn="base" hangingPunct="0">
              <a:lnSpc>
                <a:spcPct val="100000"/>
              </a:lnSpc>
              <a:spcBef>
                <a:spcPct val="0"/>
              </a:spcBef>
              <a:spcAft>
                <a:spcPct val="0"/>
              </a:spcAft>
              <a:buClrTx/>
            </a:pPr>
            <a:r>
              <a:rPr lang="en-US" sz="1900" dirty="0"/>
              <a:t>The </a:t>
            </a:r>
            <a:r>
              <a:rPr lang="en-US" sz="1900" b="1" dirty="0"/>
              <a:t>200.100.50.0/24</a:t>
            </a:r>
            <a:r>
              <a:rPr lang="en-US" sz="1900" dirty="0"/>
              <a:t> subnet is reserved for servers with static IPs.</a:t>
            </a:r>
          </a:p>
          <a:p>
            <a:pPr marL="0" indent="0" eaLnBrk="0" fontAlgn="base" hangingPunct="0">
              <a:lnSpc>
                <a:spcPct val="100000"/>
              </a:lnSpc>
              <a:spcBef>
                <a:spcPct val="0"/>
              </a:spcBef>
              <a:spcAft>
                <a:spcPct val="0"/>
              </a:spcAft>
              <a:buClrTx/>
              <a:buNone/>
            </a:pPr>
            <a:endParaRPr lang="en-US" sz="1900" dirty="0"/>
          </a:p>
          <a:p>
            <a:pPr eaLnBrk="0" fontAlgn="base" hangingPunct="0">
              <a:lnSpc>
                <a:spcPct val="100000"/>
              </a:lnSpc>
              <a:spcBef>
                <a:spcPct val="0"/>
              </a:spcBef>
              <a:spcAft>
                <a:spcPct val="0"/>
              </a:spcAft>
              <a:buClrTx/>
            </a:pPr>
            <a:r>
              <a:rPr lang="en-US" sz="1900" dirty="0"/>
              <a:t>IP addresses are automatically assigned using a central </a:t>
            </a:r>
            <a:r>
              <a:rPr lang="en-US" sz="1900" b="1" dirty="0"/>
              <a:t>DHCP server</a:t>
            </a:r>
            <a:r>
              <a:rPr lang="en-US" sz="1900" dirty="0"/>
              <a:t>.</a:t>
            </a:r>
          </a:p>
          <a:p>
            <a:pPr marL="0" indent="0" eaLnBrk="0" fontAlgn="base" hangingPunct="0">
              <a:lnSpc>
                <a:spcPct val="100000"/>
              </a:lnSpc>
              <a:spcBef>
                <a:spcPct val="0"/>
              </a:spcBef>
              <a:spcAft>
                <a:spcPct val="0"/>
              </a:spcAft>
              <a:buClrTx/>
              <a:buNone/>
            </a:pPr>
            <a:endParaRPr lang="en-US" sz="1900" dirty="0"/>
          </a:p>
          <a:p>
            <a:pPr eaLnBrk="0" fontAlgn="base" hangingPunct="0">
              <a:lnSpc>
                <a:spcPct val="100000"/>
              </a:lnSpc>
              <a:spcBef>
                <a:spcPct val="0"/>
              </a:spcBef>
              <a:spcAft>
                <a:spcPct val="0"/>
              </a:spcAft>
              <a:buClrTx/>
            </a:pPr>
            <a:r>
              <a:rPr lang="en-US" sz="2000" b="1" dirty="0"/>
              <a:t>Smart devices and IP cameras</a:t>
            </a:r>
            <a:r>
              <a:rPr lang="en-US" sz="2000" dirty="0"/>
              <a:t> are included in the VLAN structure and receive IP addresses via DHCP.</a:t>
            </a:r>
          </a:p>
          <a:p>
            <a:pPr eaLnBrk="0" fontAlgn="base" hangingPunct="0">
              <a:lnSpc>
                <a:spcPct val="100000"/>
              </a:lnSpc>
              <a:spcBef>
                <a:spcPct val="0"/>
              </a:spcBef>
              <a:spcAft>
                <a:spcPct val="0"/>
              </a:spcAft>
              <a:buClrTx/>
            </a:pPr>
            <a:endParaRPr lang="en-US" sz="2000" dirty="0"/>
          </a:p>
          <a:p>
            <a:pPr eaLnBrk="0" fontAlgn="base" hangingPunct="0">
              <a:lnSpc>
                <a:spcPct val="100000"/>
              </a:lnSpc>
              <a:spcBef>
                <a:spcPct val="0"/>
              </a:spcBef>
              <a:spcAft>
                <a:spcPct val="0"/>
              </a:spcAft>
              <a:buClrTx/>
            </a:pPr>
            <a:r>
              <a:rPr lang="en-US" sz="2000" b="1" dirty="0"/>
              <a:t>Inter-VLAN routing</a:t>
            </a:r>
            <a:r>
              <a:rPr lang="en-US" sz="2000" dirty="0"/>
              <a:t> is configured on Layer 3 switches to allow communication between departments and access to shared services like ERP and DNS.</a:t>
            </a:r>
            <a:endParaRPr lang="en-US" sz="1900" dirty="0"/>
          </a:p>
          <a:p>
            <a:pPr marL="0" indent="0" eaLnBrk="0" fontAlgn="base" hangingPunct="0">
              <a:lnSpc>
                <a:spcPct val="100000"/>
              </a:lnSpc>
              <a:spcBef>
                <a:spcPct val="0"/>
              </a:spcBef>
              <a:spcAft>
                <a:spcPct val="0"/>
              </a:spcAft>
              <a:buClrTx/>
              <a:buNone/>
            </a:pPr>
            <a:endParaRPr lang="en-US" sz="1900" dirty="0"/>
          </a:p>
          <a:p>
            <a:pPr marL="0" indent="0" eaLnBrk="0" fontAlgn="base" hangingPunct="0">
              <a:lnSpc>
                <a:spcPct val="100000"/>
              </a:lnSpc>
              <a:spcBef>
                <a:spcPct val="0"/>
              </a:spcBef>
              <a:spcAft>
                <a:spcPct val="0"/>
              </a:spcAft>
              <a:buClrTx/>
              <a:buNone/>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ClrTx/>
              <a:buNone/>
            </a:pPr>
            <a:endParaRPr kumimoji="0" lang="en-US" altLang="en-US" sz="19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A02C81B2-22DB-D1CC-3B94-E18261FCB688}"/>
              </a:ext>
            </a:extLst>
          </p:cNvPr>
          <p:cNvSpPr txBox="1"/>
          <p:nvPr/>
        </p:nvSpPr>
        <p:spPr>
          <a:xfrm>
            <a:off x="6095999" y="6433439"/>
            <a:ext cx="2680570" cy="369332"/>
          </a:xfrm>
          <a:prstGeom prst="rect">
            <a:avLst/>
          </a:prstGeom>
          <a:noFill/>
        </p:spPr>
        <p:txBody>
          <a:bodyPr wrap="square" rtlCol="0">
            <a:spAutoFit/>
          </a:bodyPr>
          <a:lstStyle/>
          <a:p>
            <a:pPr algn="ctr"/>
            <a:r>
              <a:rPr lang="en-US" dirty="0">
                <a:solidFill>
                  <a:schemeClr val="bg1"/>
                </a:solidFill>
              </a:rPr>
              <a:t>7</a:t>
            </a:r>
          </a:p>
        </p:txBody>
      </p:sp>
    </p:spTree>
    <p:extLst>
      <p:ext uri="{BB962C8B-B14F-4D97-AF65-F5344CB8AC3E}">
        <p14:creationId xmlns:p14="http://schemas.microsoft.com/office/powerpoint/2010/main" val="3606062036"/>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1733</TotalTime>
  <Words>2082</Words>
  <Application>Microsoft Office PowerPoint</Application>
  <PresentationFormat>Widescreen</PresentationFormat>
  <Paragraphs>301</Paragraphs>
  <Slides>29</Slides>
  <Notes>22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Aharoni</vt:lpstr>
      <vt:lpstr>Aptos</vt:lpstr>
      <vt:lpstr>Arial</vt:lpstr>
      <vt:lpstr>Bernard MT Condensed</vt:lpstr>
      <vt:lpstr>Calibri</vt:lpstr>
      <vt:lpstr>Calibri Light</vt:lpstr>
      <vt:lpstr>Times New Roman</vt:lpstr>
      <vt:lpstr>Wingdings</vt:lpstr>
      <vt:lpstr>Custom</vt:lpstr>
      <vt:lpstr>2_Custom Design</vt:lpstr>
      <vt:lpstr>1_Custom Design</vt:lpstr>
      <vt:lpstr>Custom Design</vt:lpstr>
      <vt:lpstr>LAN Design &amp; Implementation for Redco Developments</vt:lpstr>
      <vt:lpstr>content</vt:lpstr>
      <vt:lpstr>Overview of Redco </vt:lpstr>
      <vt:lpstr>Network Type Selection </vt:lpstr>
      <vt:lpstr>PowerPoint Presentation</vt:lpstr>
      <vt:lpstr>Topology   </vt:lpstr>
      <vt:lpstr>protocols   </vt:lpstr>
      <vt:lpstr>Devices &amp; Software Used    </vt:lpstr>
      <vt:lpstr>  VLAN &amp; IP Addressing   </vt:lpstr>
      <vt:lpstr>PowerPoint Presentation</vt:lpstr>
      <vt:lpstr>PowerPoint Presentation</vt:lpstr>
      <vt:lpstr>  Network Blueprint of redco developments    </vt:lpstr>
      <vt:lpstr>PowerPoint Presentation</vt:lpstr>
      <vt:lpstr> Packet Tracer Demonstration    </vt:lpstr>
      <vt:lpstr>PowerPoint Presentation</vt:lpstr>
      <vt:lpstr>PowerPoint Presentation</vt:lpstr>
      <vt:lpstr>PowerPoint Presentation</vt:lpstr>
      <vt:lpstr> Network Testing    </vt:lpstr>
      <vt:lpstr> Conclusion &amp; Recommendations    </vt:lpstr>
      <vt:lpstr>OVERCOMING NERVOUSNESS</vt:lpstr>
      <vt:lpstr>THE POWER OF COMMUNICATION</vt:lpstr>
      <vt:lpstr>SELECTING VISUAL AIDS</vt:lpstr>
      <vt:lpstr>Effective delivery techniques</vt:lpstr>
      <vt:lpstr>NAVIGATING Q&amp;A SESSIONS</vt:lpstr>
      <vt:lpstr>SPEAKING IMPACT</vt:lpstr>
      <vt:lpstr>Dynamic delivery</vt:lpstr>
      <vt:lpstr>FINAL TIPS &amp; TAKEAWAYS</vt:lpstr>
      <vt:lpstr>SPEAKING ENGAGEMENT METRICS</vt:lpstr>
      <vt:lpstr>Thank you for your time and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Siddiha Rimzan</dc:creator>
  <cp:lastModifiedBy>Dell</cp:lastModifiedBy>
  <cp:revision>11</cp:revision>
  <dcterms:created xsi:type="dcterms:W3CDTF">2025-06-05T14:32:15Z</dcterms:created>
  <dcterms:modified xsi:type="dcterms:W3CDTF">2025-07-20T17:00:10Z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